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Lst>
  <p:notesMasterIdLst>
    <p:notesMasterId r:id="rId49"/>
  </p:notesMasterIdLst>
  <p:handoutMasterIdLst>
    <p:handoutMasterId r:id="rId50"/>
  </p:handoutMasterIdLst>
  <p:sldIdLst>
    <p:sldId id="1843" r:id="rId12"/>
    <p:sldId id="2076138468" r:id="rId13"/>
    <p:sldId id="2087" r:id="rId14"/>
    <p:sldId id="2088" r:id="rId15"/>
    <p:sldId id="2076138218" r:id="rId16"/>
    <p:sldId id="2076138219" r:id="rId17"/>
    <p:sldId id="2076138006" r:id="rId18"/>
    <p:sldId id="2076138007" r:id="rId19"/>
    <p:sldId id="2076138004" r:id="rId20"/>
    <p:sldId id="2076137888" r:id="rId21"/>
    <p:sldId id="2076138061" r:id="rId22"/>
    <p:sldId id="264" r:id="rId23"/>
    <p:sldId id="2076138018" r:id="rId24"/>
    <p:sldId id="2076138039" r:id="rId25"/>
    <p:sldId id="2076138076" r:id="rId26"/>
    <p:sldId id="2076138036" r:id="rId27"/>
    <p:sldId id="2076138071" r:id="rId28"/>
    <p:sldId id="2076138072" r:id="rId29"/>
    <p:sldId id="2076138042" r:id="rId30"/>
    <p:sldId id="2076137887" r:id="rId31"/>
    <p:sldId id="2076138070" r:id="rId32"/>
    <p:sldId id="2076138102" r:id="rId33"/>
    <p:sldId id="2134805030" r:id="rId34"/>
    <p:sldId id="2134805031" r:id="rId35"/>
    <p:sldId id="2134805032" r:id="rId36"/>
    <p:sldId id="2076138221" r:id="rId37"/>
    <p:sldId id="4511" r:id="rId38"/>
    <p:sldId id="2076138222" r:id="rId39"/>
    <p:sldId id="2076138223" r:id="rId40"/>
    <p:sldId id="4515" r:id="rId41"/>
    <p:sldId id="2134805033" r:id="rId42"/>
    <p:sldId id="2076138224" r:id="rId43"/>
    <p:sldId id="2076138225" r:id="rId44"/>
    <p:sldId id="4512" r:id="rId45"/>
    <p:sldId id="2076138226" r:id="rId46"/>
    <p:sldId id="2076138227" r:id="rId47"/>
    <p:sldId id="207613822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76138468"/>
            <p14:sldId id="2087"/>
            <p14:sldId id="2088"/>
            <p14:sldId id="2076138218"/>
            <p14:sldId id="2076138219"/>
          </p14:sldIdLst>
        </p14:section>
        <p14:section name="CAF Introduction" id="{0092B39A-4B6F-4FD4-97FB-819091F43412}">
          <p14:sldIdLst>
            <p14:sldId id="2076138006"/>
            <p14:sldId id="2076138007"/>
            <p14:sldId id="2076138004"/>
            <p14:sldId id="2076137888"/>
            <p14:sldId id="2076138061"/>
            <p14:sldId id="264"/>
            <p14:sldId id="2076138018"/>
            <p14:sldId id="2076138039"/>
            <p14:sldId id="2076138076"/>
            <p14:sldId id="2076138036"/>
            <p14:sldId id="2076138071"/>
            <p14:sldId id="2076138072"/>
            <p14:sldId id="2076138042"/>
            <p14:sldId id="2076137887"/>
            <p14:sldId id="2076138070"/>
            <p14:sldId id="2076138102"/>
            <p14:sldId id="2134805030"/>
            <p14:sldId id="2134805031"/>
            <p14:sldId id="2134805032"/>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4515"/>
            <p14:sldId id="2134805033"/>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C97E4-BCA8-4956-92E0-8EC2CC454521}" v="26" dt="2021-03-05T10:45:41.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7" autoAdjust="0"/>
    <p:restoredTop sz="86438" autoAdjust="0"/>
  </p:normalViewPr>
  <p:slideViewPr>
    <p:cSldViewPr snapToGrid="0">
      <p:cViewPr varScale="1">
        <p:scale>
          <a:sx n="76" d="100"/>
          <a:sy n="76" d="100"/>
        </p:scale>
        <p:origin x="54" y="684"/>
      </p:cViewPr>
      <p:guideLst/>
    </p:cSldViewPr>
  </p:slideViewPr>
  <p:outlineViewPr>
    <p:cViewPr>
      <p:scale>
        <a:sx n="33" d="100"/>
        <a:sy n="33" d="100"/>
      </p:scale>
      <p:origin x="0" y="-331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FB77C-C53F-4778-8E56-4AC55ED0144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45D1B273-6A01-40CD-813D-57CAFDD6D0E6}">
      <dgm:prSet phldrT="[Text]" phldr="0" custT="1"/>
      <dgm:spPr/>
      <dgm:t>
        <a:bodyPr/>
        <a:lstStyle/>
        <a:p>
          <a:r>
            <a:rPr lang="en-US" sz="1800" dirty="0"/>
            <a:t>Customer Journey</a:t>
          </a:r>
        </a:p>
      </dgm:t>
    </dgm:pt>
    <dgm:pt modelId="{641B8FFB-889B-4DE5-9464-F7205FBB95B7}" type="parTrans" cxnId="{FC6886C1-60C3-49F0-8801-F9C886F42941}">
      <dgm:prSet/>
      <dgm:spPr/>
      <dgm:t>
        <a:bodyPr/>
        <a:lstStyle/>
        <a:p>
          <a:endParaRPr lang="en-US" sz="2000"/>
        </a:p>
      </dgm:t>
    </dgm:pt>
    <dgm:pt modelId="{E8D84991-BF83-4B15-AB6A-08FAFABC9BD9}" type="sibTrans" cxnId="{FC6886C1-60C3-49F0-8801-F9C886F42941}">
      <dgm:prSet/>
      <dgm:spPr/>
      <dgm:t>
        <a:bodyPr/>
        <a:lstStyle/>
        <a:p>
          <a:endParaRPr lang="en-US" sz="2000"/>
        </a:p>
      </dgm:t>
    </dgm:pt>
    <dgm:pt modelId="{C3244FAA-D837-42E2-88E1-33EC87D23605}">
      <dgm:prSet phldrT="[Text]" phldr="0" custT="1"/>
      <dgm:spPr/>
      <dgm:t>
        <a:bodyPr/>
        <a:lstStyle/>
        <a:p>
          <a:r>
            <a:rPr lang="en-US" sz="1050" dirty="0"/>
            <a:t>Best practices</a:t>
          </a:r>
        </a:p>
      </dgm:t>
    </dgm:pt>
    <dgm:pt modelId="{495848E4-6146-4B06-865A-FF9E950740CC}" type="parTrans" cxnId="{7AA4B187-FB7B-4F33-900F-6929293D4E1D}">
      <dgm:prSet/>
      <dgm:spPr/>
      <dgm:t>
        <a:bodyPr/>
        <a:lstStyle/>
        <a:p>
          <a:endParaRPr lang="en-US" sz="2000"/>
        </a:p>
      </dgm:t>
    </dgm:pt>
    <dgm:pt modelId="{45245DDE-29B5-4FF0-BDE8-868B5CC6A4A6}" type="sibTrans" cxnId="{7AA4B187-FB7B-4F33-900F-6929293D4E1D}">
      <dgm:prSet/>
      <dgm:spPr/>
      <dgm:t>
        <a:bodyPr/>
        <a:lstStyle/>
        <a:p>
          <a:endParaRPr lang="en-US" sz="2000"/>
        </a:p>
      </dgm:t>
    </dgm:pt>
    <dgm:pt modelId="{01C65D0A-41E4-4F3B-8151-E78D6A5E0F1E}">
      <dgm:prSet phldrT="[Text]" phldr="0" custT="1"/>
      <dgm:spPr/>
      <dgm:t>
        <a:bodyPr/>
        <a:lstStyle/>
        <a:p>
          <a:r>
            <a:rPr lang="en-US" sz="1050" dirty="0"/>
            <a:t>Archi-tectures</a:t>
          </a:r>
        </a:p>
      </dgm:t>
    </dgm:pt>
    <dgm:pt modelId="{E594BD54-5CE6-465B-B434-31E24CF2ABDF}" type="parTrans" cxnId="{88070E50-808F-4472-B632-BE2593811332}">
      <dgm:prSet/>
      <dgm:spPr/>
      <dgm:t>
        <a:bodyPr/>
        <a:lstStyle/>
        <a:p>
          <a:endParaRPr lang="en-US" sz="2000"/>
        </a:p>
      </dgm:t>
    </dgm:pt>
    <dgm:pt modelId="{9308ACC0-368A-4603-AE06-6D7620B569A7}" type="sibTrans" cxnId="{88070E50-808F-4472-B632-BE2593811332}">
      <dgm:prSet/>
      <dgm:spPr/>
      <dgm:t>
        <a:bodyPr/>
        <a:lstStyle/>
        <a:p>
          <a:endParaRPr lang="en-US" sz="2000"/>
        </a:p>
      </dgm:t>
    </dgm:pt>
    <dgm:pt modelId="{19BB3C46-A327-4FEA-8840-5220FC89C0B7}">
      <dgm:prSet phldrT="[Text]" phldr="0" custT="1"/>
      <dgm:spPr/>
      <dgm:t>
        <a:bodyPr/>
        <a:lstStyle/>
        <a:p>
          <a:r>
            <a:rPr lang="en-US" sz="1050" dirty="0"/>
            <a:t>Metho-dologies</a:t>
          </a:r>
        </a:p>
      </dgm:t>
    </dgm:pt>
    <dgm:pt modelId="{FB51883F-FFF9-4FD9-9F1E-FD0A701B8D89}" type="parTrans" cxnId="{4B007827-E840-4DE0-994D-49B03AE2133F}">
      <dgm:prSet/>
      <dgm:spPr/>
      <dgm:t>
        <a:bodyPr/>
        <a:lstStyle/>
        <a:p>
          <a:endParaRPr lang="en-US" sz="2000"/>
        </a:p>
      </dgm:t>
    </dgm:pt>
    <dgm:pt modelId="{C85BAB3F-EF42-42BB-B8B1-DE24733E2E0D}" type="sibTrans" cxnId="{4B007827-E840-4DE0-994D-49B03AE2133F}">
      <dgm:prSet/>
      <dgm:spPr/>
      <dgm:t>
        <a:bodyPr/>
        <a:lstStyle/>
        <a:p>
          <a:endParaRPr lang="en-US" sz="2000"/>
        </a:p>
      </dgm:t>
    </dgm:pt>
    <dgm:pt modelId="{EB45DDB8-9512-4706-8B76-18C44C78BC3C}">
      <dgm:prSet phldrT="[Text]" phldr="0" custT="1"/>
      <dgm:spPr/>
      <dgm:t>
        <a:bodyPr/>
        <a:lstStyle/>
        <a:p>
          <a:r>
            <a:rPr lang="en-US" sz="1050" dirty="0"/>
            <a:t>Enterprise scale - Landing Zone</a:t>
          </a:r>
        </a:p>
      </dgm:t>
    </dgm:pt>
    <dgm:pt modelId="{025C33C4-EA6F-443D-A89F-4631ABC38BB0}" type="parTrans" cxnId="{56CDCEC2-36A6-40DE-8E2B-A1531731B9A7}">
      <dgm:prSet/>
      <dgm:spPr/>
      <dgm:t>
        <a:bodyPr/>
        <a:lstStyle/>
        <a:p>
          <a:endParaRPr lang="en-US" sz="2000"/>
        </a:p>
      </dgm:t>
    </dgm:pt>
    <dgm:pt modelId="{AD76F9A8-A308-4180-8872-77DB684C1A51}" type="sibTrans" cxnId="{56CDCEC2-36A6-40DE-8E2B-A1531731B9A7}">
      <dgm:prSet/>
      <dgm:spPr/>
      <dgm:t>
        <a:bodyPr/>
        <a:lstStyle/>
        <a:p>
          <a:endParaRPr lang="en-US" sz="2000"/>
        </a:p>
      </dgm:t>
    </dgm:pt>
    <dgm:pt modelId="{A87210EB-1744-42D9-828A-857D040270F1}" type="pres">
      <dgm:prSet presAssocID="{A0EFB77C-C53F-4778-8E56-4AC55ED0144A}" presName="Name0" presStyleCnt="0">
        <dgm:presLayoutVars>
          <dgm:chMax val="1"/>
          <dgm:dir/>
          <dgm:animLvl val="ctr"/>
          <dgm:resizeHandles val="exact"/>
        </dgm:presLayoutVars>
      </dgm:prSet>
      <dgm:spPr/>
    </dgm:pt>
    <dgm:pt modelId="{9B7BCF81-6F6D-4F33-80C8-609B0754EE73}" type="pres">
      <dgm:prSet presAssocID="{45D1B273-6A01-40CD-813D-57CAFDD6D0E6}" presName="centerShape" presStyleLbl="node0" presStyleIdx="0" presStyleCnt="1"/>
      <dgm:spPr/>
    </dgm:pt>
    <dgm:pt modelId="{012A80CA-80DD-471E-94C6-FE96D7C4B55B}" type="pres">
      <dgm:prSet presAssocID="{C3244FAA-D837-42E2-88E1-33EC87D23605}" presName="node" presStyleLbl="node1" presStyleIdx="0" presStyleCnt="4">
        <dgm:presLayoutVars>
          <dgm:bulletEnabled val="1"/>
        </dgm:presLayoutVars>
      </dgm:prSet>
      <dgm:spPr/>
    </dgm:pt>
    <dgm:pt modelId="{F9898B5D-9A3C-47CA-B008-629CE925147D}" type="pres">
      <dgm:prSet presAssocID="{C3244FAA-D837-42E2-88E1-33EC87D23605}" presName="dummy" presStyleCnt="0"/>
      <dgm:spPr/>
    </dgm:pt>
    <dgm:pt modelId="{A7CE11DF-8462-4797-9A15-8E7807D5122A}" type="pres">
      <dgm:prSet presAssocID="{45245DDE-29B5-4FF0-BDE8-868B5CC6A4A6}" presName="sibTrans" presStyleLbl="sibTrans2D1" presStyleIdx="0" presStyleCnt="4"/>
      <dgm:spPr/>
    </dgm:pt>
    <dgm:pt modelId="{05FBC78F-4F35-4DBA-8B35-BC080D7D8683}" type="pres">
      <dgm:prSet presAssocID="{01C65D0A-41E4-4F3B-8151-E78D6A5E0F1E}" presName="node" presStyleLbl="node1" presStyleIdx="1" presStyleCnt="4">
        <dgm:presLayoutVars>
          <dgm:bulletEnabled val="1"/>
        </dgm:presLayoutVars>
      </dgm:prSet>
      <dgm:spPr/>
    </dgm:pt>
    <dgm:pt modelId="{73CDD777-D963-4AE3-94D8-FE0EBBC1E27C}" type="pres">
      <dgm:prSet presAssocID="{01C65D0A-41E4-4F3B-8151-E78D6A5E0F1E}" presName="dummy" presStyleCnt="0"/>
      <dgm:spPr/>
    </dgm:pt>
    <dgm:pt modelId="{14AEB904-BC70-484F-94BD-5F754FF6237F}" type="pres">
      <dgm:prSet presAssocID="{9308ACC0-368A-4603-AE06-6D7620B569A7}" presName="sibTrans" presStyleLbl="sibTrans2D1" presStyleIdx="1" presStyleCnt="4"/>
      <dgm:spPr/>
    </dgm:pt>
    <dgm:pt modelId="{0310082B-1F9F-4763-A143-ACF7C72E801F}" type="pres">
      <dgm:prSet presAssocID="{19BB3C46-A327-4FEA-8840-5220FC89C0B7}" presName="node" presStyleLbl="node1" presStyleIdx="2" presStyleCnt="4">
        <dgm:presLayoutVars>
          <dgm:bulletEnabled val="1"/>
        </dgm:presLayoutVars>
      </dgm:prSet>
      <dgm:spPr/>
    </dgm:pt>
    <dgm:pt modelId="{BCE8B45A-A8B7-4DE5-BF19-6877E183EA0B}" type="pres">
      <dgm:prSet presAssocID="{19BB3C46-A327-4FEA-8840-5220FC89C0B7}" presName="dummy" presStyleCnt="0"/>
      <dgm:spPr/>
    </dgm:pt>
    <dgm:pt modelId="{702BC6BE-E194-4C87-AA62-9AB8D4AE1F01}" type="pres">
      <dgm:prSet presAssocID="{C85BAB3F-EF42-42BB-B8B1-DE24733E2E0D}" presName="sibTrans" presStyleLbl="sibTrans2D1" presStyleIdx="2" presStyleCnt="4"/>
      <dgm:spPr/>
    </dgm:pt>
    <dgm:pt modelId="{4003B8A7-EB68-44F5-9F4E-539E96CA8AEA}" type="pres">
      <dgm:prSet presAssocID="{EB45DDB8-9512-4706-8B76-18C44C78BC3C}" presName="node" presStyleLbl="node1" presStyleIdx="3" presStyleCnt="4">
        <dgm:presLayoutVars>
          <dgm:bulletEnabled val="1"/>
        </dgm:presLayoutVars>
      </dgm:prSet>
      <dgm:spPr/>
    </dgm:pt>
    <dgm:pt modelId="{4CAB8977-D076-4BBA-BB3B-DC2EE4A619EA}" type="pres">
      <dgm:prSet presAssocID="{EB45DDB8-9512-4706-8B76-18C44C78BC3C}" presName="dummy" presStyleCnt="0"/>
      <dgm:spPr/>
    </dgm:pt>
    <dgm:pt modelId="{5A0BA610-4F2C-4533-987F-DE320A6876A7}" type="pres">
      <dgm:prSet presAssocID="{AD76F9A8-A308-4180-8872-77DB684C1A51}" presName="sibTrans" presStyleLbl="sibTrans2D1" presStyleIdx="3" presStyleCnt="4"/>
      <dgm:spPr/>
    </dgm:pt>
  </dgm:ptLst>
  <dgm:cxnLst>
    <dgm:cxn modelId="{F5883E23-EAE8-4225-9037-AEED8CB6654A}" type="presOf" srcId="{AD76F9A8-A308-4180-8872-77DB684C1A51}" destId="{5A0BA610-4F2C-4533-987F-DE320A6876A7}" srcOrd="0" destOrd="0" presId="urn:microsoft.com/office/officeart/2005/8/layout/radial6"/>
    <dgm:cxn modelId="{4B007827-E840-4DE0-994D-49B03AE2133F}" srcId="{45D1B273-6A01-40CD-813D-57CAFDD6D0E6}" destId="{19BB3C46-A327-4FEA-8840-5220FC89C0B7}" srcOrd="2" destOrd="0" parTransId="{FB51883F-FFF9-4FD9-9F1E-FD0A701B8D89}" sibTransId="{C85BAB3F-EF42-42BB-B8B1-DE24733E2E0D}"/>
    <dgm:cxn modelId="{58B65546-9AE0-4CB1-BFD3-7EE1E8544A9C}" type="presOf" srcId="{C85BAB3F-EF42-42BB-B8B1-DE24733E2E0D}" destId="{702BC6BE-E194-4C87-AA62-9AB8D4AE1F01}" srcOrd="0" destOrd="0" presId="urn:microsoft.com/office/officeart/2005/8/layout/radial6"/>
    <dgm:cxn modelId="{0750F548-F5B2-4F0B-8003-A591BC2DA555}" type="presOf" srcId="{01C65D0A-41E4-4F3B-8151-E78D6A5E0F1E}" destId="{05FBC78F-4F35-4DBA-8B35-BC080D7D8683}" srcOrd="0" destOrd="0" presId="urn:microsoft.com/office/officeart/2005/8/layout/radial6"/>
    <dgm:cxn modelId="{FBE8D46B-9B74-43C4-9AB5-F3A7C9D3D1EC}" type="presOf" srcId="{EB45DDB8-9512-4706-8B76-18C44C78BC3C}" destId="{4003B8A7-EB68-44F5-9F4E-539E96CA8AEA}" srcOrd="0" destOrd="0" presId="urn:microsoft.com/office/officeart/2005/8/layout/radial6"/>
    <dgm:cxn modelId="{88070E50-808F-4472-B632-BE2593811332}" srcId="{45D1B273-6A01-40CD-813D-57CAFDD6D0E6}" destId="{01C65D0A-41E4-4F3B-8151-E78D6A5E0F1E}" srcOrd="1" destOrd="0" parTransId="{E594BD54-5CE6-465B-B434-31E24CF2ABDF}" sibTransId="{9308ACC0-368A-4603-AE06-6D7620B569A7}"/>
    <dgm:cxn modelId="{D6B3A350-2E2C-431F-91C4-DBEB9E05048B}" type="presOf" srcId="{19BB3C46-A327-4FEA-8840-5220FC89C0B7}" destId="{0310082B-1F9F-4763-A143-ACF7C72E801F}" srcOrd="0" destOrd="0" presId="urn:microsoft.com/office/officeart/2005/8/layout/radial6"/>
    <dgm:cxn modelId="{7AA4B187-FB7B-4F33-900F-6929293D4E1D}" srcId="{45D1B273-6A01-40CD-813D-57CAFDD6D0E6}" destId="{C3244FAA-D837-42E2-88E1-33EC87D23605}" srcOrd="0" destOrd="0" parTransId="{495848E4-6146-4B06-865A-FF9E950740CC}" sibTransId="{45245DDE-29B5-4FF0-BDE8-868B5CC6A4A6}"/>
    <dgm:cxn modelId="{BAD6E38A-B88C-4F82-A9FA-DC006A8767D5}" type="presOf" srcId="{45245DDE-29B5-4FF0-BDE8-868B5CC6A4A6}" destId="{A7CE11DF-8462-4797-9A15-8E7807D5122A}" srcOrd="0" destOrd="0" presId="urn:microsoft.com/office/officeart/2005/8/layout/radial6"/>
    <dgm:cxn modelId="{7371BB9C-96B1-41E1-B251-2212C1DA2A89}" type="presOf" srcId="{45D1B273-6A01-40CD-813D-57CAFDD6D0E6}" destId="{9B7BCF81-6F6D-4F33-80C8-609B0754EE73}" srcOrd="0" destOrd="0" presId="urn:microsoft.com/office/officeart/2005/8/layout/radial6"/>
    <dgm:cxn modelId="{C32290AF-7F78-4DAE-955D-D776ACEBC34F}" type="presOf" srcId="{C3244FAA-D837-42E2-88E1-33EC87D23605}" destId="{012A80CA-80DD-471E-94C6-FE96D7C4B55B}" srcOrd="0" destOrd="0" presId="urn:microsoft.com/office/officeart/2005/8/layout/radial6"/>
    <dgm:cxn modelId="{FC6886C1-60C3-49F0-8801-F9C886F42941}" srcId="{A0EFB77C-C53F-4778-8E56-4AC55ED0144A}" destId="{45D1B273-6A01-40CD-813D-57CAFDD6D0E6}" srcOrd="0" destOrd="0" parTransId="{641B8FFB-889B-4DE5-9464-F7205FBB95B7}" sibTransId="{E8D84991-BF83-4B15-AB6A-08FAFABC9BD9}"/>
    <dgm:cxn modelId="{56CDCEC2-36A6-40DE-8E2B-A1531731B9A7}" srcId="{45D1B273-6A01-40CD-813D-57CAFDD6D0E6}" destId="{EB45DDB8-9512-4706-8B76-18C44C78BC3C}" srcOrd="3" destOrd="0" parTransId="{025C33C4-EA6F-443D-A89F-4631ABC38BB0}" sibTransId="{AD76F9A8-A308-4180-8872-77DB684C1A51}"/>
    <dgm:cxn modelId="{39AE6ADC-A4FE-476E-A3DA-606ADF3F7B7C}" type="presOf" srcId="{9308ACC0-368A-4603-AE06-6D7620B569A7}" destId="{14AEB904-BC70-484F-94BD-5F754FF6237F}" srcOrd="0" destOrd="0" presId="urn:microsoft.com/office/officeart/2005/8/layout/radial6"/>
    <dgm:cxn modelId="{5EDA22E6-D024-427C-80F0-7DCB5EAEA986}" type="presOf" srcId="{A0EFB77C-C53F-4778-8E56-4AC55ED0144A}" destId="{A87210EB-1744-42D9-828A-857D040270F1}" srcOrd="0" destOrd="0" presId="urn:microsoft.com/office/officeart/2005/8/layout/radial6"/>
    <dgm:cxn modelId="{D7D24630-5352-49F4-BA5A-E6DD2149D223}" type="presParOf" srcId="{A87210EB-1744-42D9-828A-857D040270F1}" destId="{9B7BCF81-6F6D-4F33-80C8-609B0754EE73}" srcOrd="0" destOrd="0" presId="urn:microsoft.com/office/officeart/2005/8/layout/radial6"/>
    <dgm:cxn modelId="{6BEA184B-CCAD-40F9-BE42-66FC617A076B}" type="presParOf" srcId="{A87210EB-1744-42D9-828A-857D040270F1}" destId="{012A80CA-80DD-471E-94C6-FE96D7C4B55B}" srcOrd="1" destOrd="0" presId="urn:microsoft.com/office/officeart/2005/8/layout/radial6"/>
    <dgm:cxn modelId="{32D4A19F-1F6C-4A1E-952E-C5CFEEE0D53D}" type="presParOf" srcId="{A87210EB-1744-42D9-828A-857D040270F1}" destId="{F9898B5D-9A3C-47CA-B008-629CE925147D}" srcOrd="2" destOrd="0" presId="urn:microsoft.com/office/officeart/2005/8/layout/radial6"/>
    <dgm:cxn modelId="{F8F986DB-9327-458F-BB80-FF300ACD209A}" type="presParOf" srcId="{A87210EB-1744-42D9-828A-857D040270F1}" destId="{A7CE11DF-8462-4797-9A15-8E7807D5122A}" srcOrd="3" destOrd="0" presId="urn:microsoft.com/office/officeart/2005/8/layout/radial6"/>
    <dgm:cxn modelId="{945AD2A8-4E27-41CA-817B-4B7FE7CFA3D7}" type="presParOf" srcId="{A87210EB-1744-42D9-828A-857D040270F1}" destId="{05FBC78F-4F35-4DBA-8B35-BC080D7D8683}" srcOrd="4" destOrd="0" presId="urn:microsoft.com/office/officeart/2005/8/layout/radial6"/>
    <dgm:cxn modelId="{7CEADC6C-53B1-4124-81A9-9E1DE3530F96}" type="presParOf" srcId="{A87210EB-1744-42D9-828A-857D040270F1}" destId="{73CDD777-D963-4AE3-94D8-FE0EBBC1E27C}" srcOrd="5" destOrd="0" presId="urn:microsoft.com/office/officeart/2005/8/layout/radial6"/>
    <dgm:cxn modelId="{EBE1B9C4-F61E-4303-AC00-EC53FB8371BB}" type="presParOf" srcId="{A87210EB-1744-42D9-828A-857D040270F1}" destId="{14AEB904-BC70-484F-94BD-5F754FF6237F}" srcOrd="6" destOrd="0" presId="urn:microsoft.com/office/officeart/2005/8/layout/radial6"/>
    <dgm:cxn modelId="{D9683CAE-35AA-473F-874B-8E55D3D6626D}" type="presParOf" srcId="{A87210EB-1744-42D9-828A-857D040270F1}" destId="{0310082B-1F9F-4763-A143-ACF7C72E801F}" srcOrd="7" destOrd="0" presId="urn:microsoft.com/office/officeart/2005/8/layout/radial6"/>
    <dgm:cxn modelId="{D7A14203-1FFF-435E-A47C-E5EE0F7E7185}" type="presParOf" srcId="{A87210EB-1744-42D9-828A-857D040270F1}" destId="{BCE8B45A-A8B7-4DE5-BF19-6877E183EA0B}" srcOrd="8" destOrd="0" presId="urn:microsoft.com/office/officeart/2005/8/layout/radial6"/>
    <dgm:cxn modelId="{3F51A0A8-01DA-49F4-B95B-95435B549E1A}" type="presParOf" srcId="{A87210EB-1744-42D9-828A-857D040270F1}" destId="{702BC6BE-E194-4C87-AA62-9AB8D4AE1F01}" srcOrd="9" destOrd="0" presId="urn:microsoft.com/office/officeart/2005/8/layout/radial6"/>
    <dgm:cxn modelId="{C3C92C34-31F7-470E-9CF0-E8813A6329C4}" type="presParOf" srcId="{A87210EB-1744-42D9-828A-857D040270F1}" destId="{4003B8A7-EB68-44F5-9F4E-539E96CA8AEA}" srcOrd="10" destOrd="0" presId="urn:microsoft.com/office/officeart/2005/8/layout/radial6"/>
    <dgm:cxn modelId="{05A8D793-4C69-4186-920C-1D594D2337A1}" type="presParOf" srcId="{A87210EB-1744-42D9-828A-857D040270F1}" destId="{4CAB8977-D076-4BBA-BB3B-DC2EE4A619EA}" srcOrd="11" destOrd="0" presId="urn:microsoft.com/office/officeart/2005/8/layout/radial6"/>
    <dgm:cxn modelId="{766D3397-D948-490E-B22F-556E022EAD0A}" type="presParOf" srcId="{A87210EB-1744-42D9-828A-857D040270F1}" destId="{5A0BA610-4F2C-4533-987F-DE320A6876A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BA610-4F2C-4533-987F-DE320A6876A7}">
      <dsp:nvSpPr>
        <dsp:cNvPr id="0" name=""/>
        <dsp:cNvSpPr/>
      </dsp:nvSpPr>
      <dsp:spPr>
        <a:xfrm>
          <a:off x="1204561" y="560434"/>
          <a:ext cx="3749101" cy="3749101"/>
        </a:xfrm>
        <a:prstGeom prst="blockArc">
          <a:avLst>
            <a:gd name="adj1" fmla="val 10800000"/>
            <a:gd name="adj2" fmla="val 162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2BC6BE-E194-4C87-AA62-9AB8D4AE1F01}">
      <dsp:nvSpPr>
        <dsp:cNvPr id="0" name=""/>
        <dsp:cNvSpPr/>
      </dsp:nvSpPr>
      <dsp:spPr>
        <a:xfrm>
          <a:off x="1204561" y="560434"/>
          <a:ext cx="3749101" cy="3749101"/>
        </a:xfrm>
        <a:prstGeom prst="blockArc">
          <a:avLst>
            <a:gd name="adj1" fmla="val 5400000"/>
            <a:gd name="adj2" fmla="val 108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AEB904-BC70-484F-94BD-5F754FF6237F}">
      <dsp:nvSpPr>
        <dsp:cNvPr id="0" name=""/>
        <dsp:cNvSpPr/>
      </dsp:nvSpPr>
      <dsp:spPr>
        <a:xfrm>
          <a:off x="1204561" y="560434"/>
          <a:ext cx="3749101" cy="3749101"/>
        </a:xfrm>
        <a:prstGeom prst="blockArc">
          <a:avLst>
            <a:gd name="adj1" fmla="val 0"/>
            <a:gd name="adj2" fmla="val 54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CE11DF-8462-4797-9A15-8E7807D5122A}">
      <dsp:nvSpPr>
        <dsp:cNvPr id="0" name=""/>
        <dsp:cNvSpPr/>
      </dsp:nvSpPr>
      <dsp:spPr>
        <a:xfrm>
          <a:off x="1204561" y="560434"/>
          <a:ext cx="3749101" cy="3749101"/>
        </a:xfrm>
        <a:prstGeom prst="blockArc">
          <a:avLst>
            <a:gd name="adj1" fmla="val 16200000"/>
            <a:gd name="adj2" fmla="val 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7BCF81-6F6D-4F33-80C8-609B0754EE73}">
      <dsp:nvSpPr>
        <dsp:cNvPr id="0" name=""/>
        <dsp:cNvSpPr/>
      </dsp:nvSpPr>
      <dsp:spPr>
        <a:xfrm>
          <a:off x="2217622" y="1573495"/>
          <a:ext cx="1722979" cy="172297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Customer Journey</a:t>
          </a:r>
        </a:p>
      </dsp:txBody>
      <dsp:txXfrm>
        <a:off x="2469946" y="1825819"/>
        <a:ext cx="1218331" cy="1218331"/>
      </dsp:txXfrm>
    </dsp:sp>
    <dsp:sp modelId="{012A80CA-80DD-471E-94C6-FE96D7C4B55B}">
      <dsp:nvSpPr>
        <dsp:cNvPr id="0" name=""/>
        <dsp:cNvSpPr/>
      </dsp:nvSpPr>
      <dsp:spPr>
        <a:xfrm>
          <a:off x="2476069" y="810"/>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Best practices</a:t>
          </a:r>
        </a:p>
      </dsp:txBody>
      <dsp:txXfrm>
        <a:off x="2652696" y="177437"/>
        <a:ext cx="852831" cy="852831"/>
      </dsp:txXfrm>
    </dsp:sp>
    <dsp:sp modelId="{05FBC78F-4F35-4DBA-8B35-BC080D7D8683}">
      <dsp:nvSpPr>
        <dsp:cNvPr id="0" name=""/>
        <dsp:cNvSpPr/>
      </dsp:nvSpPr>
      <dsp:spPr>
        <a:xfrm>
          <a:off x="4307201" y="1831942"/>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Archi-tectures</a:t>
          </a:r>
        </a:p>
      </dsp:txBody>
      <dsp:txXfrm>
        <a:off x="4483828" y="2008569"/>
        <a:ext cx="852831" cy="852831"/>
      </dsp:txXfrm>
    </dsp:sp>
    <dsp:sp modelId="{0310082B-1F9F-4763-A143-ACF7C72E801F}">
      <dsp:nvSpPr>
        <dsp:cNvPr id="0" name=""/>
        <dsp:cNvSpPr/>
      </dsp:nvSpPr>
      <dsp:spPr>
        <a:xfrm>
          <a:off x="2476069" y="3663073"/>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Metho-dologies</a:t>
          </a:r>
        </a:p>
      </dsp:txBody>
      <dsp:txXfrm>
        <a:off x="2652696" y="3839700"/>
        <a:ext cx="852831" cy="852831"/>
      </dsp:txXfrm>
    </dsp:sp>
    <dsp:sp modelId="{4003B8A7-EB68-44F5-9F4E-539E96CA8AEA}">
      <dsp:nvSpPr>
        <dsp:cNvPr id="0" name=""/>
        <dsp:cNvSpPr/>
      </dsp:nvSpPr>
      <dsp:spPr>
        <a:xfrm>
          <a:off x="644937" y="1831942"/>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Enterprise scale - Landing Zone</a:t>
          </a:r>
        </a:p>
      </dsp:txBody>
      <dsp:txXfrm>
        <a:off x="821564" y="2008569"/>
        <a:ext cx="852831" cy="852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2508100" y="986"/>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696200" y="189086"/>
        <a:ext cx="908230" cy="908230"/>
      </dsp:txXfrm>
    </dsp:sp>
    <dsp:sp modelId="{F1863F63-6952-4232-9972-393D7CF4FAB6}">
      <dsp:nvSpPr>
        <dsp:cNvPr id="0" name=""/>
        <dsp:cNvSpPr/>
      </dsp:nvSpPr>
      <dsp:spPr>
        <a:xfrm rot="2700000">
          <a:off x="3654611" y="1101354"/>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3669602" y="1151863"/>
        <a:ext cx="238846" cy="260097"/>
      </dsp:txXfrm>
    </dsp:sp>
    <dsp:sp modelId="{FDF1CCB5-1771-4363-BF20-972CAC12159E}">
      <dsp:nvSpPr>
        <dsp:cNvPr id="0" name=""/>
        <dsp:cNvSpPr/>
      </dsp:nvSpPr>
      <dsp:spPr>
        <a:xfrm>
          <a:off x="3871557"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4059657" y="1552544"/>
        <a:ext cx="908230" cy="908230"/>
      </dsp:txXfrm>
    </dsp:sp>
    <dsp:sp modelId="{F6295C28-103D-4167-BF9E-CEB4C9DC46F2}">
      <dsp:nvSpPr>
        <dsp:cNvPr id="0" name=""/>
        <dsp:cNvSpPr/>
      </dsp:nvSpPr>
      <dsp:spPr>
        <a:xfrm rot="8100000">
          <a:off x="3668268" y="2464812"/>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3755639" y="2515321"/>
        <a:ext cx="238846" cy="260097"/>
      </dsp:txXfrm>
    </dsp:sp>
    <dsp:sp modelId="{935D88AE-421C-485C-A644-5375B58F039F}">
      <dsp:nvSpPr>
        <dsp:cNvPr id="0" name=""/>
        <dsp:cNvSpPr/>
      </dsp:nvSpPr>
      <dsp:spPr>
        <a:xfrm>
          <a:off x="2508100" y="2727901"/>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696200" y="2916001"/>
        <a:ext cx="908230" cy="908230"/>
      </dsp:txXfrm>
    </dsp:sp>
    <dsp:sp modelId="{BB79DAD2-A1BF-40C9-8061-0C739DD7F20D}">
      <dsp:nvSpPr>
        <dsp:cNvPr id="0" name=""/>
        <dsp:cNvSpPr/>
      </dsp:nvSpPr>
      <dsp:spPr>
        <a:xfrm rot="13500000">
          <a:off x="2304810" y="2478469"/>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392181" y="2601358"/>
        <a:ext cx="238846" cy="260097"/>
      </dsp:txXfrm>
    </dsp:sp>
    <dsp:sp modelId="{BCB690AA-6568-4246-8EFC-7AC6AC8CCE34}">
      <dsp:nvSpPr>
        <dsp:cNvPr id="0" name=""/>
        <dsp:cNvSpPr/>
      </dsp:nvSpPr>
      <dsp:spPr>
        <a:xfrm>
          <a:off x="1144642"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332742" y="1552544"/>
        <a:ext cx="908230" cy="908230"/>
      </dsp:txXfrm>
    </dsp:sp>
    <dsp:sp modelId="{B93C68E4-7C99-4062-91A3-D5BAEE66660F}">
      <dsp:nvSpPr>
        <dsp:cNvPr id="0" name=""/>
        <dsp:cNvSpPr/>
      </dsp:nvSpPr>
      <dsp:spPr>
        <a:xfrm rot="18900000">
          <a:off x="2291153" y="1115011"/>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306144" y="1237900"/>
        <a:ext cx="238846" cy="260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3/1/2022 8:59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3/1/2022 8:59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3/1/2022 8:59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Transfer – </a:t>
            </a:r>
            <a:r>
              <a:rPr lang="de-DE" dirty="0" err="1"/>
              <a:t>our</a:t>
            </a:r>
            <a:r>
              <a:rPr lang="de-DE" dirty="0"/>
              <a:t> </a:t>
            </a:r>
            <a:r>
              <a:rPr lang="de-DE" dirty="0" err="1"/>
              <a:t>message</a:t>
            </a:r>
            <a:r>
              <a:rPr lang="de-DE" dirty="0"/>
              <a:t> </a:t>
            </a:r>
            <a:r>
              <a:rPr lang="de-DE" dirty="0" err="1"/>
              <a:t>to</a:t>
            </a:r>
            <a:r>
              <a:rPr lang="de-DE" dirty="0"/>
              <a:t> </a:t>
            </a:r>
            <a:r>
              <a:rPr lang="de-DE" dirty="0" err="1"/>
              <a:t>customer</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3/1/2022 8:59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54341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0514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a:t>
            </a:r>
            <a:r>
              <a:rPr lang="en-US" sz="1200" b="1" kern="1200">
                <a:solidFill>
                  <a:schemeClr val="tx1"/>
                </a:solidFill>
                <a:effectLst/>
                <a:latin typeface="Segoe"/>
                <a:ea typeface="+mn-ea"/>
                <a:cs typeface="+mn-cs"/>
              </a:rPr>
              <a:t>: </a:t>
            </a:r>
            <a:r>
              <a:rPr lang="en-US" sz="1200" b="0" i="0" kern="1200">
                <a:solidFill>
                  <a:schemeClr val="tx1"/>
                </a:solidFill>
                <a:effectLst/>
                <a:latin typeface="Segoe"/>
                <a:ea typeface="+mn-ea"/>
                <a:cs typeface="+mn-cs"/>
              </a:rPr>
              <a:t>Digital Transformation is the evolution of business</a:t>
            </a:r>
          </a:p>
          <a:p>
            <a:endParaRPr lang="en-US" sz="1200" b="0" i="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identifying and implementing efficiencies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about a </a:t>
            </a:r>
            <a:r>
              <a:rPr lang="en-US" sz="1200" i="1" kern="1200">
                <a:solidFill>
                  <a:schemeClr val="tx1"/>
                </a:solidFill>
                <a:effectLst/>
                <a:latin typeface="Segoe"/>
                <a:ea typeface="+mn-ea"/>
                <a:cs typeface="+mn-cs"/>
              </a:rPr>
              <a:t>process of change</a:t>
            </a:r>
            <a:r>
              <a:rPr lang="en-US" sz="1200">
                <a:latin typeface="Segoe"/>
              </a:rPr>
              <a:t>—</a:t>
            </a:r>
            <a:r>
              <a:rPr lang="en-US" sz="1200" kern="120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of you already </a:t>
            </a:r>
            <a:r>
              <a:rPr lang="en-US" sz="1200" i="1" kern="1200">
                <a:solidFill>
                  <a:schemeClr val="tx1"/>
                </a:solidFill>
                <a:effectLst/>
                <a:latin typeface="Segoe"/>
                <a:ea typeface="+mn-ea"/>
                <a:cs typeface="+mn-cs"/>
              </a:rPr>
              <a:t>know if they don’t digitally transform and evolve, their businesses won’t survive</a:t>
            </a:r>
            <a:r>
              <a:rPr lang="en-US" sz="1200" kern="1200">
                <a:solidFill>
                  <a:schemeClr val="tx1"/>
                </a:solidFill>
                <a:effectLst/>
                <a:latin typeface="Segoe"/>
                <a:ea typeface="+mn-ea"/>
                <a:cs typeface="+mn-cs"/>
              </a:rPr>
              <a:t>.</a:t>
            </a:r>
          </a:p>
          <a:p>
            <a:endParaRPr lang="en-US" sz="1200" b="0" kern="120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a:solidFill>
                <a:schemeClr val="tx1"/>
              </a:solidFill>
              <a:effectLst/>
              <a:latin typeface="Segoe"/>
              <a:ea typeface="+mn-ea"/>
              <a:cs typeface="+mn-cs"/>
            </a:endParaRPr>
          </a:p>
          <a:p>
            <a:r>
              <a:rPr lang="en-US" sz="1200" b="1" kern="1200">
                <a:solidFill>
                  <a:schemeClr val="tx1"/>
                </a:solidFill>
                <a:effectLst/>
                <a:latin typeface="Segoe"/>
                <a:ea typeface="+mn-ea"/>
                <a:cs typeface="+mn-cs"/>
              </a:rPr>
              <a:t>&lt;Transition&gt;: </a:t>
            </a:r>
            <a:r>
              <a:rPr lang="en-US" sz="1200" b="0" kern="1200">
                <a:solidFill>
                  <a:schemeClr val="tx1"/>
                </a:solidFill>
                <a:effectLst/>
                <a:latin typeface="Segoe"/>
                <a:ea typeface="+mn-ea"/>
                <a:cs typeface="+mn-cs"/>
              </a:rPr>
              <a:t>Change is necessary in today’s competitive business climate. So, how do you implement changes to your business to be more efficient?</a:t>
            </a:r>
          </a:p>
          <a:p>
            <a:endParaRPr lang="en-US">
              <a:latin typeface="Segoe"/>
            </a:endParaRPr>
          </a:p>
          <a:p>
            <a:endParaRPr lang="en-US">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3/1/2022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3/1/2022</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3/1/2022</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2022. 03. 01.</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2022-03-01</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2279643"/>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3.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4.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6.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1.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7.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8.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image" Target="../media/image1.emf"/><Relationship Id="rId8"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 id="2147485446" r:id="rId56"/>
    <p:sldLayoutId id="214748544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1.xml"/><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21.xml.rels><?xml version="1.0" encoding="UTF-8" standalone="yes"?>
<Relationships xmlns="http://schemas.openxmlformats.org/package/2006/relationships"><Relationship Id="rId8" Type="http://schemas.openxmlformats.org/officeDocument/2006/relationships/hyperlink" Target="https://aka.ms/adopt/aqc-setupguide" TargetMode="External"/><Relationship Id="rId13" Type="http://schemas.openxmlformats.org/officeDocument/2006/relationships/hyperlink" Target="https://aka.ms/adopt/aqc-migrationguide" TargetMode="External"/><Relationship Id="rId18" Type="http://schemas.openxmlformats.org/officeDocument/2006/relationships/hyperlink" Target="https://archcenter.blob.core.windows.net/cdn/fusion/governance/Deployment%20Acceleration%20Discipline%20Template.docx" TargetMode="External"/><Relationship Id="rId26" Type="http://schemas.openxmlformats.org/officeDocument/2006/relationships/hyperlink" Target="https://aka.ms/adopt/tools-templates" TargetMode="External"/><Relationship Id="rId3" Type="http://schemas.openxmlformats.org/officeDocument/2006/relationships/hyperlink" Target="https://aka.ms/adopt/journeytracker" TargetMode="External"/><Relationship Id="rId21" Type="http://schemas.openxmlformats.org/officeDocument/2006/relationships/hyperlink" Target="https://archcenter.blob.core.windows.net/cdn/fusion/governance/Security%20Baseline%20Discipline%20Template.docx" TargetMode="External"/><Relationship Id="rId7" Type="http://schemas.openxmlformats.org/officeDocument/2006/relationships/hyperlink" Target="https://archcenter.blob.core.windows.net/cdn/fusion/readiness/Microsoft-Cloud-Adoption-Framework-Strategy-and-Plan-Template.docx" TargetMode="External"/><Relationship Id="rId12" Type="http://schemas.openxmlformats.org/officeDocument/2006/relationships/hyperlink" Target="https://aka.ms/smarttool" TargetMode="External"/><Relationship Id="rId17" Type="http://schemas.openxmlformats.org/officeDocument/2006/relationships/hyperlink" Target="https://archcenter.blob.core.windows.net/cdn/fusion/governance/Cost%20Management%20Discipline%20Template.docx" TargetMode="External"/><Relationship Id="rId25" Type="http://schemas.openxmlformats.org/officeDocument/2006/relationships/hyperlink" Target="https://raw.githubusercontent.com/microsoft/CloudAdoptionFramework/master/manage/opsmanagementworkbook.xlsx" TargetMode="External"/><Relationship Id="rId2" Type="http://schemas.openxmlformats.org/officeDocument/2006/relationships/notesSlide" Target="../notesSlides/notesSlide13.xml"/><Relationship Id="rId16" Type="http://schemas.openxmlformats.org/officeDocument/2006/relationships/hyperlink" Target="https://archcenter.blob.core.windows.net/cdn/fusion/governance/Governance%20Discipline%20Template.docx" TargetMode="External"/><Relationship Id="rId20" Type="http://schemas.openxmlformats.org/officeDocument/2006/relationships/hyperlink" Target="https://archcenter.blob.core.windows.net/cdn/fusion/governance/Resource%20Consistency%20Discipline%20Template.docx" TargetMode="External"/><Relationship Id="rId1" Type="http://schemas.openxmlformats.org/officeDocument/2006/relationships/slideLayout" Target="../slideLayouts/slideLayout175.xml"/><Relationship Id="rId6" Type="http://schemas.openxmlformats.org/officeDocument/2006/relationships/hyperlink" Target="https://azuredevopsdemogenerator.azurewebsites.net/?name=CloudAdoptionPlan" TargetMode="External"/><Relationship Id="rId11" Type="http://schemas.openxmlformats.org/officeDocument/2006/relationships/hyperlink" Target="https://docs.microsoft.com/azure/cloud-adoption-framework/ready/landing-zone/first-landing-zone" TargetMode="External"/><Relationship Id="rId24" Type="http://schemas.openxmlformats.org/officeDocument/2006/relationships/hyperlink" Target="https://github.com/microsoft/CloudAdoptionFramework/tree/master/manage/Automation-Best-Practices" TargetMode="External"/><Relationship Id="rId5" Type="http://schemas.openxmlformats.org/officeDocument/2006/relationships/hyperlink" Target="https://docs.microsoft.com/en-us/assessments/?mode=pre-assessment&amp;id=8fefc6d5-97ac-42b3-8e97-d82701e55bab" TargetMode="External"/><Relationship Id="rId15" Type="http://schemas.openxmlformats.org/officeDocument/2006/relationships/hyperlink" Target="../Under%20Development-%20Drafts/aka.ms/adopt/gov/assess" TargetMode="External"/><Relationship Id="rId23" Type="http://schemas.openxmlformats.org/officeDocument/2006/relationships/hyperlink" Target="https://docs.microsoft.com/en-us/Azure/architecture/" TargetMode="External"/><Relationship Id="rId10" Type="http://schemas.openxmlformats.org/officeDocument/2006/relationships/hyperlink" Target="https://archcenter.blob.core.windows.net/cdn/fusion/readiness/CAF%20Readiness%20Naming%20and%20Tagging%20tracking%20template.xlsx" TargetMode="External"/><Relationship Id="rId19" Type="http://schemas.openxmlformats.org/officeDocument/2006/relationships/hyperlink" Target="https://archcenter.blob.core.windows.net/cdn/fusion/governance/Identity%20Baseline%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ka.ms/aqc" TargetMode="External"/><Relationship Id="rId14" Type="http://schemas.openxmlformats.org/officeDocument/2006/relationships/hyperlink" Target="https://aka.ms/adopt/aqc-innovationguide" TargetMode="External"/><Relationship Id="rId22" Type="http://schemas.openxmlformats.org/officeDocument/2006/relationships/hyperlink" Target="https://aka.ms/adopt/architecturere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30.xml"/><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6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60.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starshotsoftware.com/post/best-practices-for-building-a-successful-mvp" TargetMode="External"/><Relationship Id="rId2" Type="http://schemas.openxmlformats.org/officeDocument/2006/relationships/notesSlide" Target="../notesSlides/notesSlide15.xml"/><Relationship Id="rId1" Type="http://schemas.openxmlformats.org/officeDocument/2006/relationships/slideLayout" Target="../slideLayouts/slideLayout260.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learn/modules/app-and-infra-migration-and-modernization/" TargetMode="External"/><Relationship Id="rId2" Type="http://schemas.openxmlformats.org/officeDocument/2006/relationships/hyperlink" Target="https://docs.microsoft.com/en-us/learn/modules/microsoft-cloud-adoption-framework-for-azure/" TargetMode="External"/><Relationship Id="rId1" Type="http://schemas.openxmlformats.org/officeDocument/2006/relationships/slideLayout" Target="../slideLayouts/slideLayout57.xml"/><Relationship Id="rId5" Type="http://schemas.openxmlformats.org/officeDocument/2006/relationships/hyperlink" Target="https://docs.microsoft.com/en-us/learn/paths/enterprise-scale-architecture/" TargetMode="External"/><Relationship Id="rId4" Type="http://schemas.openxmlformats.org/officeDocument/2006/relationships/hyperlink" Target="https://docs.microsoft.com/en-us/learn/modules/build-cloud-governance-strategy-azure/"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52.emf"/><Relationship Id="rId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xml"/><Relationship Id="rId1" Type="http://schemas.openxmlformats.org/officeDocument/2006/relationships/slideLayout" Target="../slideLayouts/slideLayout159.xml"/><Relationship Id="rId5" Type="http://schemas.openxmlformats.org/officeDocument/2006/relationships/image" Target="../media/image51.sv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425780"/>
            <a:ext cx="4572000" cy="1107996"/>
          </a:xfrm>
        </p:spPr>
        <p:txBody>
          <a:bodyPr/>
          <a:lstStyle/>
          <a:p>
            <a:r>
              <a:rPr lang="en-US" dirty="0"/>
              <a:t>CAF-Expert</a:t>
            </a:r>
            <a:br>
              <a:rPr lang="en-US" dirty="0"/>
            </a:br>
            <a:r>
              <a:rPr lang="en-US" dirty="0"/>
              <a:t>Hackathon Basic</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492443"/>
          </a:xfrm>
        </p:spPr>
        <p:txBody>
          <a:bodyPr/>
          <a:lstStyle/>
          <a:p>
            <a:r>
              <a:rPr lang="en-US" dirty="0" err="1"/>
              <a:t>März</a:t>
            </a:r>
            <a:r>
              <a:rPr lang="en-US" dirty="0"/>
              <a:t> 2022</a:t>
            </a:r>
          </a:p>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dirty="0">
                <a:latin typeface="Segoe UI Semibold" panose="020B0702040204020203" pitchFamily="34" charset="0"/>
                <a:cs typeface="Segoe UI Semibold" panose="020B0702040204020203" pitchFamily="34" charset="0"/>
              </a:rPr>
              <a:t>Overview:</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Microsoft Cloud Adoption Framework</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 uri="{C183D7F6-B498-43B3-948B-1728B52AA6E4}">
                <adec:decorative xmlns:adec="http://schemas.microsoft.com/office/drawing/2017/decorative" val="1"/>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 uri="{C183D7F6-B498-43B3-948B-1728B52AA6E4}">
                <adec:decorative xmlns:adec="http://schemas.microsoft.com/office/drawing/2017/decorative" val="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descr="Picture of the CAF modules">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itle 1">
            <a:extLst>
              <a:ext uri="{FF2B5EF4-FFF2-40B4-BE49-F238E27FC236}">
                <a16:creationId xmlns:a16="http://schemas.microsoft.com/office/drawing/2014/main" id="{72732AEE-EDED-469F-B3A5-51500B676DD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de-DE" dirty="0"/>
              <a:t>CAF </a:t>
            </a:r>
            <a:r>
              <a:rPr lang="de-DE" dirty="0" err="1"/>
              <a:t>as</a:t>
            </a:r>
            <a:r>
              <a:rPr lang="de-DE" dirty="0"/>
              <a:t> a iterative </a:t>
            </a:r>
            <a:r>
              <a:rPr lang="de-DE" dirty="0" err="1"/>
              <a:t>process</a:t>
            </a:r>
            <a:r>
              <a:rPr lang="de-DE" dirty="0"/>
              <a:t>	</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268D2688-6A55-4F29-9BA4-0A1F223800DD}"/>
              </a:ext>
            </a:extLst>
          </p:cNvPr>
          <p:cNvSpPr txBox="1">
            <a:spLocks noGrp="1"/>
          </p:cNvSpPr>
          <p:nvPr>
            <p:ph type="title" idx="4294967295"/>
          </p:nvPr>
        </p:nvSpPr>
        <p:spPr>
          <a:xfrm>
            <a:off x="574376" y="366843"/>
            <a:ext cx="9948488"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 uri="{C183D7F6-B498-43B3-948B-1728B52AA6E4}">
                <adec:decorative xmlns:adec="http://schemas.microsoft.com/office/drawing/2017/decorative" val="1"/>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 uri="{C183D7F6-B498-43B3-948B-1728B52AA6E4}">
                <adec:decorative xmlns:adec="http://schemas.microsoft.com/office/drawing/2017/decorative" val="1"/>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 uri="{C183D7F6-B498-43B3-948B-1728B52AA6E4}">
                <adec:decorative xmlns:adec="http://schemas.microsoft.com/office/drawing/2017/decorative" val="1"/>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 uri="{C183D7F6-B498-43B3-948B-1728B52AA6E4}">
                <adec:decorative xmlns:adec="http://schemas.microsoft.com/office/drawing/2017/decorative" val="1"/>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 uri="{C183D7F6-B498-43B3-948B-1728B52AA6E4}">
                <adec:decorative xmlns:adec="http://schemas.microsoft.com/office/drawing/2017/decorative" val="1"/>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 uri="{C183D7F6-B498-43B3-948B-1728B52AA6E4}">
                <adec:decorative xmlns:adec="http://schemas.microsoft.com/office/drawing/2017/decorative" val="1"/>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 uri="{C183D7F6-B498-43B3-948B-1728B52AA6E4}">
                <adec:decorative xmlns:adec="http://schemas.microsoft.com/office/drawing/2017/decorative" val="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 uri="{C183D7F6-B498-43B3-948B-1728B52AA6E4}">
                <adec:decorative xmlns:adec="http://schemas.microsoft.com/office/drawing/2017/decorative" val="1"/>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 uri="{C183D7F6-B498-43B3-948B-1728B52AA6E4}">
                <adec:decorative xmlns:adec="http://schemas.microsoft.com/office/drawing/2017/decorative" val="1"/>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 uri="{C183D7F6-B498-43B3-948B-1728B52AA6E4}">
                <adec:decorative xmlns:adec="http://schemas.microsoft.com/office/drawing/2017/decorative" val="1"/>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 uri="{C183D7F6-B498-43B3-948B-1728B52AA6E4}">
                <adec:decorative xmlns:adec="http://schemas.microsoft.com/office/drawing/2017/decorative" val="1"/>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 uri="{C183D7F6-B498-43B3-948B-1728B52AA6E4}">
                <adec:decorative xmlns:adec="http://schemas.microsoft.com/office/drawing/2017/decorative" val="1"/>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 uri="{C183D7F6-B498-43B3-948B-1728B52AA6E4}">
                <adec:decorative xmlns:adec="http://schemas.microsoft.com/office/drawing/2017/decorative" val="1"/>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13702" y="240770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a:t>
            </a:r>
            <a:r>
              <a:rPr kumimoji="0" lang="en-US" sz="1800" b="0" i="0" u="sng" strike="noStrike" kern="1200" cap="none" spc="0" normalizeH="0" baseline="0" noProof="0" err="1">
                <a:ln>
                  <a:noFill/>
                </a:ln>
                <a:solidFill>
                  <a:srgbClr val="4BE8FF"/>
                </a:solidFill>
                <a:effectLst/>
                <a:uLnTx/>
                <a:uFillTx/>
                <a:latin typeface="Segoe UI"/>
                <a:ea typeface="+mn-ea"/>
                <a:cs typeface="+mn-cs"/>
                <a:hlinkClick r:id="rId3"/>
              </a:rPr>
              <a:t>getstarted</a:t>
            </a: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-environment</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Assess digital estate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cloud adoption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Deploy initial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foundation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Implement an operations baseline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the </a:t>
            </a:r>
            <a:r>
              <a:rPr kumimoji="0" lang="en-US" sz="2000" b="0" i="0" u="sng" strike="noStrike" kern="1200" cap="none" spc="0" normalizeH="0" baseline="0" noProof="0">
                <a:ln>
                  <a:noFill/>
                </a:ln>
                <a:solidFill>
                  <a:srgbClr val="4BE8FF"/>
                </a:solidFill>
                <a:effectLst/>
                <a:uLnTx/>
                <a:uFillTx/>
                <a:latin typeface="Segoe UI"/>
                <a:ea typeface="+mn-ea"/>
                <a:cs typeface="+mn-cs"/>
                <a:hlinkClick r:id="rId3"/>
              </a:rPr>
              <a:t>Get Started Guides </a:t>
            </a:r>
            <a:r>
              <a:rPr kumimoji="0" lang="en-US" sz="2000" b="0" i="0" u="none" strike="noStrike" kern="1200" cap="none" spc="0" normalizeH="0" baseline="0" noProof="0">
                <a:ln>
                  <a:noFill/>
                </a:ln>
                <a:solidFill>
                  <a:srgbClr val="FFFFFF"/>
                </a:solidFill>
                <a:effectLst/>
                <a:uLnTx/>
                <a:uFillTx/>
                <a:latin typeface="Segoe UI"/>
                <a:ea typeface="+mn-ea"/>
                <a:cs typeface="+mn-cs"/>
              </a:rPr>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F0D2BA-51B4-4DD9-9879-D36C748756BD}"/>
              </a:ext>
              <a:ext uri="{C183D7F6-B498-43B3-948B-1728B52AA6E4}">
                <adec:decorative xmlns:adec="http://schemas.microsoft.com/office/drawing/2017/decorative" val="1"/>
              </a:ext>
            </a:extLst>
          </p:cNvPr>
          <p:cNvSpPr/>
          <p:nvPr/>
        </p:nvSpPr>
        <p:spPr bwMode="auto">
          <a:xfrm>
            <a:off x="-1" y="-1"/>
            <a:ext cx="12192000" cy="1427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el 3">
            <a:extLst>
              <a:ext uri="{FF2B5EF4-FFF2-40B4-BE49-F238E27FC236}">
                <a16:creationId xmlns:a16="http://schemas.microsoft.com/office/drawing/2014/main" id="{DA0542B4-FE08-415C-97F8-13D08BD840E5}"/>
              </a:ext>
            </a:extLst>
          </p:cNvPr>
          <p:cNvSpPr>
            <a:spLocks noGrp="1"/>
          </p:cNvSpPr>
          <p:nvPr>
            <p:ph type="title"/>
          </p:nvPr>
        </p:nvSpPr>
        <p:spPr/>
        <p:txBody>
          <a:bodyPr/>
          <a:lstStyle/>
          <a:p>
            <a:r>
              <a:rPr lang="en-US" dirty="0">
                <a:solidFill>
                  <a:schemeClr val="bg1"/>
                </a:solidFill>
              </a:rPr>
              <a:t>Why become a CAF Expert?</a:t>
            </a:r>
          </a:p>
        </p:txBody>
      </p:sp>
      <p:sp>
        <p:nvSpPr>
          <p:cNvPr id="6" name="Textfeld 5">
            <a:extLst>
              <a:ext uri="{FF2B5EF4-FFF2-40B4-BE49-F238E27FC236}">
                <a16:creationId xmlns:a16="http://schemas.microsoft.com/office/drawing/2014/main" id="{4E4E238B-8EE7-4FD4-A71C-163CBF0CB1E3}"/>
              </a:ext>
            </a:extLst>
          </p:cNvPr>
          <p:cNvSpPr txBox="1"/>
          <p:nvPr/>
        </p:nvSpPr>
        <p:spPr>
          <a:xfrm>
            <a:off x="588263" y="1885167"/>
            <a:ext cx="6158225" cy="1846659"/>
          </a:xfrm>
          <a:prstGeom prst="rect">
            <a:avLst/>
          </a:prstGeom>
          <a:noFill/>
        </p:spPr>
        <p:txBody>
          <a:bodyPr wrap="square" lIns="0" tIns="0" rIns="0" bIns="0" rtlCol="0">
            <a:spAutoFit/>
          </a:bodyPr>
          <a:lstStyle/>
          <a:p>
            <a:pPr algn="l"/>
            <a:r>
              <a:rPr lang="en-US" sz="2000" dirty="0"/>
              <a:t>The Microsoft Cloud Adoption (CAF) Framework is an </a:t>
            </a:r>
            <a:r>
              <a:rPr lang="en-US" sz="2000" dirty="0">
                <a:solidFill>
                  <a:schemeClr val="accent1"/>
                </a:solidFill>
              </a:rPr>
              <a:t>iterative</a:t>
            </a:r>
            <a:r>
              <a:rPr lang="en-US" sz="2000" dirty="0"/>
              <a:t> </a:t>
            </a:r>
            <a:r>
              <a:rPr lang="en-US" sz="2000" dirty="0">
                <a:solidFill>
                  <a:schemeClr val="accent1"/>
                </a:solidFill>
              </a:rPr>
              <a:t>approach</a:t>
            </a:r>
            <a:r>
              <a:rPr lang="en-US" sz="2000" dirty="0"/>
              <a:t> to support the </a:t>
            </a:r>
            <a:r>
              <a:rPr lang="en-US" sz="2000" dirty="0">
                <a:solidFill>
                  <a:schemeClr val="accent1"/>
                </a:solidFill>
              </a:rPr>
              <a:t>digital</a:t>
            </a:r>
            <a:r>
              <a:rPr lang="en-US" sz="2000" dirty="0"/>
              <a:t> </a:t>
            </a:r>
            <a:r>
              <a:rPr lang="en-US" sz="2000" dirty="0">
                <a:solidFill>
                  <a:schemeClr val="accent1"/>
                </a:solidFill>
              </a:rPr>
              <a:t>transformation</a:t>
            </a:r>
            <a:r>
              <a:rPr lang="en-US" sz="2000" dirty="0"/>
              <a:t> </a:t>
            </a:r>
            <a:r>
              <a:rPr lang="en-US" sz="2000" dirty="0">
                <a:solidFill>
                  <a:schemeClr val="accent1"/>
                </a:solidFill>
              </a:rPr>
              <a:t>journey</a:t>
            </a:r>
            <a:r>
              <a:rPr lang="en-US" sz="2000" dirty="0"/>
              <a:t> of an organization. It gives a collection of </a:t>
            </a:r>
            <a:r>
              <a:rPr lang="en-US" sz="2000" dirty="0">
                <a:solidFill>
                  <a:schemeClr val="accent1"/>
                </a:solidFill>
              </a:rPr>
              <a:t>best</a:t>
            </a:r>
            <a:r>
              <a:rPr lang="en-US" sz="2000" dirty="0"/>
              <a:t> </a:t>
            </a:r>
            <a:r>
              <a:rPr lang="en-US" sz="2000" dirty="0">
                <a:solidFill>
                  <a:schemeClr val="accent1"/>
                </a:solidFill>
              </a:rPr>
              <a:t>practices</a:t>
            </a:r>
            <a:r>
              <a:rPr lang="en-US" sz="2000" dirty="0"/>
              <a:t>, </a:t>
            </a:r>
            <a:r>
              <a:rPr lang="en-US" sz="2000" dirty="0">
                <a:solidFill>
                  <a:schemeClr val="accent1"/>
                </a:solidFill>
              </a:rPr>
              <a:t>architectures</a:t>
            </a:r>
            <a:r>
              <a:rPr lang="en-US" sz="2000" dirty="0"/>
              <a:t> and </a:t>
            </a:r>
            <a:r>
              <a:rPr lang="en-US" sz="2000" dirty="0">
                <a:solidFill>
                  <a:schemeClr val="accent1"/>
                </a:solidFill>
              </a:rPr>
              <a:t>methodologies</a:t>
            </a:r>
            <a:r>
              <a:rPr lang="en-US" sz="2000" dirty="0"/>
              <a:t> to ensure the </a:t>
            </a:r>
            <a:r>
              <a:rPr lang="en-US" sz="2000" dirty="0">
                <a:solidFill>
                  <a:schemeClr val="accent1"/>
                </a:solidFill>
              </a:rPr>
              <a:t>integration</a:t>
            </a:r>
            <a:r>
              <a:rPr lang="en-US" sz="2000" dirty="0"/>
              <a:t> of </a:t>
            </a:r>
            <a:r>
              <a:rPr lang="en-US" sz="2000" dirty="0">
                <a:solidFill>
                  <a:schemeClr val="accent1"/>
                </a:solidFill>
              </a:rPr>
              <a:t>cloud</a:t>
            </a:r>
            <a:r>
              <a:rPr lang="en-US" sz="2000" dirty="0"/>
              <a:t> into this journey .</a:t>
            </a:r>
          </a:p>
        </p:txBody>
      </p:sp>
      <p:sp>
        <p:nvSpPr>
          <p:cNvPr id="7" name="Textfeld 6">
            <a:extLst>
              <a:ext uri="{FF2B5EF4-FFF2-40B4-BE49-F238E27FC236}">
                <a16:creationId xmlns:a16="http://schemas.microsoft.com/office/drawing/2014/main" id="{7FD4819F-F8D7-45C2-9857-8E6487C08A09}"/>
              </a:ext>
            </a:extLst>
          </p:cNvPr>
          <p:cNvSpPr txBox="1"/>
          <p:nvPr/>
        </p:nvSpPr>
        <p:spPr>
          <a:xfrm>
            <a:off x="588263" y="4638893"/>
            <a:ext cx="6158225" cy="1538883"/>
          </a:xfrm>
          <a:prstGeom prst="rect">
            <a:avLst/>
          </a:prstGeom>
          <a:noFill/>
        </p:spPr>
        <p:txBody>
          <a:bodyPr wrap="square" lIns="0" tIns="0" rIns="0" bIns="0" rtlCol="0">
            <a:spAutoFit/>
          </a:bodyPr>
          <a:lstStyle/>
          <a:p>
            <a:pPr algn="l"/>
            <a:r>
              <a:rPr lang="en-US" sz="2000" dirty="0"/>
              <a:t>Having </a:t>
            </a:r>
            <a:r>
              <a:rPr lang="en-US" sz="2000" dirty="0">
                <a:solidFill>
                  <a:schemeClr val="accent1"/>
                </a:solidFill>
              </a:rPr>
              <a:t>CAF Experts</a:t>
            </a:r>
            <a:r>
              <a:rPr lang="en-US" sz="2000" dirty="0"/>
              <a:t> in your organization enables you as a partner to become a </a:t>
            </a:r>
            <a:r>
              <a:rPr lang="en-US" sz="2000" dirty="0">
                <a:solidFill>
                  <a:schemeClr val="accent1"/>
                </a:solidFill>
              </a:rPr>
              <a:t>trusted</a:t>
            </a:r>
            <a:r>
              <a:rPr lang="en-US" sz="2000" dirty="0"/>
              <a:t> </a:t>
            </a:r>
            <a:r>
              <a:rPr lang="en-US" sz="2000" dirty="0">
                <a:solidFill>
                  <a:schemeClr val="accent1"/>
                </a:solidFill>
              </a:rPr>
              <a:t>advisor</a:t>
            </a:r>
            <a:r>
              <a:rPr lang="en-US" sz="2000" dirty="0"/>
              <a:t> for your customers on their journey to cloud. </a:t>
            </a:r>
            <a:r>
              <a:rPr lang="en-US" sz="2000" dirty="0">
                <a:solidFill>
                  <a:schemeClr val="accent1"/>
                </a:solidFill>
              </a:rPr>
              <a:t>Continuously</a:t>
            </a:r>
            <a:r>
              <a:rPr lang="en-US" sz="2000" dirty="0"/>
              <a:t> </a:t>
            </a:r>
            <a:r>
              <a:rPr lang="en-US" sz="2000" dirty="0">
                <a:solidFill>
                  <a:schemeClr val="accent1"/>
                </a:solidFill>
              </a:rPr>
              <a:t>generate</a:t>
            </a:r>
            <a:r>
              <a:rPr lang="en-US" sz="2000" dirty="0"/>
              <a:t> more </a:t>
            </a:r>
            <a:r>
              <a:rPr lang="en-US" sz="2000" dirty="0">
                <a:solidFill>
                  <a:schemeClr val="accent1"/>
                </a:solidFill>
              </a:rPr>
              <a:t>business</a:t>
            </a:r>
            <a:r>
              <a:rPr lang="en-US" sz="2000" dirty="0"/>
              <a:t> with your </a:t>
            </a:r>
            <a:r>
              <a:rPr lang="en-US" sz="2000" dirty="0">
                <a:solidFill>
                  <a:schemeClr val="accent1"/>
                </a:solidFill>
              </a:rPr>
              <a:t>customers</a:t>
            </a:r>
            <a:r>
              <a:rPr lang="en-US" sz="2000" dirty="0"/>
              <a:t> along the </a:t>
            </a:r>
            <a:r>
              <a:rPr lang="en-US" sz="2000" dirty="0">
                <a:solidFill>
                  <a:schemeClr val="accent1"/>
                </a:solidFill>
              </a:rPr>
              <a:t>iterative</a:t>
            </a:r>
            <a:r>
              <a:rPr lang="en-US" sz="2000" dirty="0"/>
              <a:t> </a:t>
            </a:r>
            <a:r>
              <a:rPr lang="en-US" sz="2000" dirty="0">
                <a:solidFill>
                  <a:schemeClr val="accent1"/>
                </a:solidFill>
              </a:rPr>
              <a:t>journey</a:t>
            </a:r>
            <a:r>
              <a:rPr lang="en-US" sz="2000" dirty="0"/>
              <a:t> of the digital transformation!</a:t>
            </a:r>
          </a:p>
        </p:txBody>
      </p:sp>
      <p:graphicFrame>
        <p:nvGraphicFramePr>
          <p:cNvPr id="8" name="Diagramm 7" descr="CAF Expert Learning path should help to guide the customers through his journey to the cloud with Bestpractice, Enterprise Scale Landing Zone, Methodologies and Architectures">
            <a:extLst>
              <a:ext uri="{FF2B5EF4-FFF2-40B4-BE49-F238E27FC236}">
                <a16:creationId xmlns:a16="http://schemas.microsoft.com/office/drawing/2014/main" id="{FDFFD9A1-86F3-4D88-8536-831139794B74}"/>
              </a:ext>
            </a:extLst>
          </p:cNvPr>
          <p:cNvGraphicFramePr/>
          <p:nvPr>
            <p:extLst>
              <p:ext uri="{D42A27DB-BD31-4B8C-83A1-F6EECF244321}">
                <p14:modId xmlns:p14="http://schemas.microsoft.com/office/powerpoint/2010/main" val="956040746"/>
              </p:ext>
            </p:extLst>
          </p:nvPr>
        </p:nvGraphicFramePr>
        <p:xfrm>
          <a:off x="5913863" y="1731552"/>
          <a:ext cx="6158225" cy="4869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332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1292662"/>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dirty="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sng" strike="noStrike" kern="1200" cap="none" spc="0" normalizeH="0" baseline="0" noProof="0" dirty="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lang="en-US" sz="1200" u="sng" dirty="0">
                <a:solidFill>
                  <a:prstClr val="white"/>
                </a:solidFill>
                <a:latin typeface="Segoe UI"/>
                <a:cs typeface="Segoe UI"/>
                <a:hlinkClick r:id="rId5">
                  <a:extLst>
                    <a:ext uri="{A12FA001-AC4F-418D-AE19-62706E023703}">
                      <ahyp:hlinkClr xmlns:ahyp="http://schemas.microsoft.com/office/drawing/2018/hyperlinkcolor" val="tx"/>
                    </a:ext>
                  </a:extLst>
                </a:hlinkClick>
              </a:rPr>
              <a:t>Cloud Strategy Evaluator </a:t>
            </a:r>
            <a:endParaRPr lang="en-US" sz="1200" u="sng" dirty="0">
              <a:solidFill>
                <a:prstClr val="white"/>
              </a:solidFill>
              <a:latin typeface="Segoe UI"/>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4">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5">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6">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1">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5">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6">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23466"/>
            <a:ext cx="992990" cy="1028313"/>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C2072C1-E265-4793-A5AC-E93C816C946D}"/>
              </a:ext>
            </a:extLst>
          </p:cNvPr>
          <p:cNvSpPr>
            <a:spLocks noGrp="1"/>
          </p:cNvSpPr>
          <p:nvPr>
            <p:ph type="title"/>
          </p:nvPr>
        </p:nvSpPr>
        <p:spPr>
          <a:xfrm>
            <a:off x="234638" y="364915"/>
            <a:ext cx="10515600" cy="1325563"/>
          </a:xfrm>
        </p:spPr>
        <p:txBody>
          <a:bodyPr/>
          <a:lstStyle/>
          <a:p>
            <a:r>
              <a:rPr lang="en-US" spc="-50" dirty="0">
                <a:ln w="3175">
                  <a:noFill/>
                </a:ln>
                <a:solidFill>
                  <a:prstClr val="white"/>
                </a:solidFill>
                <a:latin typeface="Segoe UI Semibold"/>
                <a:cs typeface="Segoe UI" pitchFamily="34" charset="0"/>
              </a:rPr>
              <a:t>Tools, templates, and assessments</a:t>
            </a:r>
            <a:br>
              <a:rPr lang="en-US" spc="-50" dirty="0">
                <a:ln w="3175">
                  <a:noFill/>
                </a:ln>
                <a:solidFill>
                  <a:prstClr val="white"/>
                </a:solidFill>
                <a:latin typeface="Segoe UI Semibold"/>
                <a:cs typeface="Segoe UI" pitchFamily="34" charset="0"/>
              </a:rPr>
            </a:br>
            <a:endParaRPr lang="de-DE" dirty="0"/>
          </a:p>
        </p:txBody>
      </p:sp>
      <p:sp>
        <p:nvSpPr>
          <p:cNvPr id="2" name="Oval 1">
            <a:extLst>
              <a:ext uri="{FF2B5EF4-FFF2-40B4-BE49-F238E27FC236}">
                <a16:creationId xmlns:a16="http://schemas.microsoft.com/office/drawing/2014/main" id="{25C34127-C22C-427E-A329-02D24EDD9E41}"/>
              </a:ext>
            </a:extLst>
          </p:cNvPr>
          <p:cNvSpPr/>
          <p:nvPr/>
        </p:nvSpPr>
        <p:spPr bwMode="auto">
          <a:xfrm>
            <a:off x="795052" y="26629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50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noGrp="1"/>
          </p:cNvSpPr>
          <p:nvPr>
            <p:ph type="title" idx="4294967295"/>
          </p:nvPr>
        </p:nvSpPr>
        <p:spPr>
          <a:xfrm>
            <a:off x="595400" y="3152001"/>
            <a:ext cx="10478121"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Customer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9E77ED-294F-4DB5-BFB8-30058E67828D}"/>
              </a:ext>
            </a:extLst>
          </p:cNvPr>
          <p:cNvGrpSpPr/>
          <p:nvPr/>
        </p:nvGrpSpPr>
        <p:grpSpPr>
          <a:xfrm>
            <a:off x="457200" y="1110148"/>
            <a:ext cx="6300631" cy="4013319"/>
            <a:chOff x="325549" y="487848"/>
            <a:chExt cx="6300631" cy="4013319"/>
          </a:xfrm>
        </p:grpSpPr>
        <p:graphicFrame>
          <p:nvGraphicFramePr>
            <p:cNvPr id="7" name="Diagram 6">
              <a:extLst>
                <a:ext uri="{FF2B5EF4-FFF2-40B4-BE49-F238E27FC236}">
                  <a16:creationId xmlns:a16="http://schemas.microsoft.com/office/drawing/2014/main" id="{8E11689C-1A79-4A2E-B8EE-A619B64D4DC5}"/>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132BA7A9-E1B4-4F5B-B424-BE5D2F90524B}"/>
                </a:ext>
              </a:extLst>
            </p:cNvPr>
            <p:cNvSpPr/>
            <p:nvPr/>
          </p:nvSpPr>
          <p:spPr>
            <a:xfrm>
              <a:off x="2885581" y="1869882"/>
              <a:ext cx="1180565" cy="12492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Landing Zone</a:t>
              </a:r>
              <a:endParaRPr kumimoji="0" lang="en-CA" sz="1200" b="0" i="0" u="none" strike="noStrike" kern="1200" cap="none" spc="0" normalizeH="0" baseline="0" noProof="0">
                <a:ln>
                  <a:noFill/>
                </a:ln>
                <a:solidFill>
                  <a:schemeClr val="tx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CBDF7761-3E98-4CE7-87E4-E2F068DC5441}"/>
              </a:ext>
            </a:extLst>
          </p:cNvPr>
          <p:cNvGrpSpPr/>
          <p:nvPr/>
        </p:nvGrpSpPr>
        <p:grpSpPr>
          <a:xfrm>
            <a:off x="7415101" y="1110148"/>
            <a:ext cx="4849877" cy="2744303"/>
            <a:chOff x="325549" y="487848"/>
            <a:chExt cx="6300631" cy="4013319"/>
          </a:xfrm>
          <a:solidFill>
            <a:srgbClr val="FFC000"/>
          </a:solidFill>
        </p:grpSpPr>
        <p:graphicFrame>
          <p:nvGraphicFramePr>
            <p:cNvPr id="11" name="Diagram 10">
              <a:extLst>
                <a:ext uri="{FF2B5EF4-FFF2-40B4-BE49-F238E27FC236}">
                  <a16:creationId xmlns:a16="http://schemas.microsoft.com/office/drawing/2014/main" id="{690E10A0-A448-4841-9D09-667285277B0A}"/>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Oval 11">
              <a:extLst>
                <a:ext uri="{FF2B5EF4-FFF2-40B4-BE49-F238E27FC236}">
                  <a16:creationId xmlns:a16="http://schemas.microsoft.com/office/drawing/2014/main" id="{B9CB2C0A-5E56-49BA-887E-030778969B2D}"/>
                </a:ext>
              </a:extLst>
            </p:cNvPr>
            <p:cNvSpPr/>
            <p:nvPr/>
          </p:nvSpPr>
          <p:spPr>
            <a:xfrm>
              <a:off x="2677008" y="1804877"/>
              <a:ext cx="1597712" cy="124925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Data  Modernization</a:t>
              </a:r>
              <a:endParaRPr kumimoji="0" lang="en-CA" sz="105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4920D48-391F-457B-B85B-805EA157B373}"/>
              </a:ext>
            </a:extLst>
          </p:cNvPr>
          <p:cNvGrpSpPr/>
          <p:nvPr/>
        </p:nvGrpSpPr>
        <p:grpSpPr>
          <a:xfrm>
            <a:off x="4990162" y="2676902"/>
            <a:ext cx="4849877" cy="2744303"/>
            <a:chOff x="325549" y="487848"/>
            <a:chExt cx="6300631" cy="4013319"/>
          </a:xfrm>
        </p:grpSpPr>
        <p:graphicFrame>
          <p:nvGraphicFramePr>
            <p:cNvPr id="17" name="Diagram 16">
              <a:extLst>
                <a:ext uri="{FF2B5EF4-FFF2-40B4-BE49-F238E27FC236}">
                  <a16:creationId xmlns:a16="http://schemas.microsoft.com/office/drawing/2014/main" id="{2698CF06-9DBF-496B-9B0E-C43C0D40AD7E}"/>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Oval 17">
              <a:extLst>
                <a:ext uri="{FF2B5EF4-FFF2-40B4-BE49-F238E27FC236}">
                  <a16:creationId xmlns:a16="http://schemas.microsoft.com/office/drawing/2014/main" id="{33A258FB-9F28-42C3-929C-4F1C6C7C8E25}"/>
                </a:ext>
              </a:extLst>
            </p:cNvPr>
            <p:cNvSpPr/>
            <p:nvPr/>
          </p:nvSpPr>
          <p:spPr>
            <a:xfrm>
              <a:off x="2677008" y="1804877"/>
              <a:ext cx="1597712" cy="12492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a:ea typeface="+mn-ea"/>
                  <a:cs typeface="+mn-cs"/>
                </a:rPr>
                <a:t>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a:ea typeface="+mn-ea"/>
                  <a:cs typeface="+mn-cs"/>
                </a:rPr>
                <a:t>Modernization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schemeClr val="tx1"/>
                </a:solidFill>
                <a:effectLst/>
                <a:uLnTx/>
                <a:uFillTx/>
                <a:latin typeface="Segoe UI"/>
                <a:ea typeface="+mn-ea"/>
                <a:cs typeface="+mn-cs"/>
              </a:endParaRPr>
            </a:p>
          </p:txBody>
        </p:sp>
      </p:grpSp>
      <p:sp>
        <p:nvSpPr>
          <p:cNvPr id="22" name="Title 21">
            <a:extLst>
              <a:ext uri="{FF2B5EF4-FFF2-40B4-BE49-F238E27FC236}">
                <a16:creationId xmlns:a16="http://schemas.microsoft.com/office/drawing/2014/main" id="{1CFBCFBE-9222-4F79-8971-1E93AC27EC65}"/>
              </a:ext>
            </a:extLst>
          </p:cNvPr>
          <p:cNvSpPr>
            <a:spLocks noGrp="1"/>
          </p:cNvSpPr>
          <p:nvPr>
            <p:ph type="title" idx="4294967295"/>
          </p:nvPr>
        </p:nvSpPr>
        <p:spPr>
          <a:xfrm>
            <a:off x="457200" y="270091"/>
            <a:ext cx="10598150" cy="525573"/>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14400">
              <a:spcBef>
                <a:spcPts val="0"/>
              </a:spcBef>
              <a:defRPr/>
            </a:pPr>
            <a:r>
              <a:rPr lang="en-US" sz="2800" spc="0" dirty="0">
                <a:ln>
                  <a:noFill/>
                </a:ln>
                <a:solidFill>
                  <a:srgbClr val="000000"/>
                </a:solidFill>
              </a:rPr>
              <a:t>Customer Digital Journey Varies  - But CAF can  help on all type of Customer Journeys</a:t>
            </a:r>
            <a:endParaRPr lang="en-CA" sz="2800" spc="0" dirty="0">
              <a:ln>
                <a:noFill/>
              </a:ln>
              <a:solidFill>
                <a:srgbClr val="000000"/>
              </a:solidFill>
            </a:endParaRPr>
          </a:p>
        </p:txBody>
      </p:sp>
      <p:sp>
        <p:nvSpPr>
          <p:cNvPr id="24" name="Rectangle 23">
            <a:extLst>
              <a:ext uri="{FF2B5EF4-FFF2-40B4-BE49-F238E27FC236}">
                <a16:creationId xmlns:a16="http://schemas.microsoft.com/office/drawing/2014/main" id="{19378C93-61BA-444E-A8D3-C82437684FB2}"/>
              </a:ext>
            </a:extLst>
          </p:cNvPr>
          <p:cNvSpPr/>
          <p:nvPr/>
        </p:nvSpPr>
        <p:spPr>
          <a:xfrm>
            <a:off x="1099580" y="6242714"/>
            <a:ext cx="10598150" cy="5255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Managing</a:t>
            </a:r>
            <a:endParaRPr kumimoji="0" lang="en-CA" sz="2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8BF289AE-4B6E-491A-BAD2-26D323869C90}"/>
              </a:ext>
            </a:extLst>
          </p:cNvPr>
          <p:cNvSpPr/>
          <p:nvPr/>
        </p:nvSpPr>
        <p:spPr>
          <a:xfrm>
            <a:off x="1099580" y="5632224"/>
            <a:ext cx="10598150" cy="52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Govern</a:t>
            </a:r>
            <a:endParaRPr kumimoji="0" lang="en-CA"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747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dirty="0"/>
              <a:t>Must do for every project </a:t>
            </a:r>
            <a:endParaRPr lang="en-CA" dirty="0"/>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dirty="0">
                <a:solidFill>
                  <a:srgbClr val="2E2E33"/>
                </a:solidFill>
                <a:effectLst/>
                <a:latin typeface="Segoe UI" panose="020B0502040204020203" pitchFamily="34" charset="0"/>
                <a:hlinkClick r:id="rId2"/>
              </a:rPr>
              <a:t>Take inventory of your digital estate</a:t>
            </a:r>
            <a:endParaRPr lang="en-US" sz="2000" b="1" i="0" dirty="0">
              <a:solidFill>
                <a:srgbClr val="2E2E33"/>
              </a:solidFill>
              <a:effectLst/>
              <a:latin typeface="Segoe UI" panose="020B0502040204020203" pitchFamily="34" charset="0"/>
            </a:endParaRPr>
          </a:p>
          <a:p>
            <a:pPr lvl="1"/>
            <a:r>
              <a:rPr lang="en-US" b="0" i="0" dirty="0">
                <a:solidFill>
                  <a:srgbClr val="4C4C51"/>
                </a:solidFill>
                <a:effectLst/>
                <a:latin typeface="Segoe UI" panose="020B0502040204020203" pitchFamily="34" charset="0"/>
              </a:rPr>
              <a:t>Catalogue  of the  workloads, applications, data sources, virtual machines and other IT assets and </a:t>
            </a:r>
            <a:r>
              <a:rPr lang="en-US" dirty="0">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dirty="0">
                <a:solidFill>
                  <a:srgbClr val="4C4C51"/>
                </a:solidFill>
                <a:latin typeface="Segoe UI" panose="020B0502040204020203" pitchFamily="34" charset="0"/>
              </a:rPr>
              <a:t> to </a:t>
            </a:r>
            <a:r>
              <a:rPr lang="en-US" b="0" i="0" dirty="0">
                <a:solidFill>
                  <a:srgbClr val="4C4C51"/>
                </a:solidFill>
                <a:effectLst/>
                <a:latin typeface="Segoe UI" panose="020B0502040204020203" pitchFamily="34" charset="0"/>
              </a:rPr>
              <a:t>determine the </a:t>
            </a:r>
            <a:r>
              <a:rPr lang="en-US" dirty="0">
                <a:solidFill>
                  <a:srgbClr val="4C4C51"/>
                </a:solidFill>
                <a:latin typeface="Segoe UI" panose="020B0502040204020203" pitchFamily="34" charset="0"/>
              </a:rPr>
              <a:t>best way to host them in the cloud.</a:t>
            </a:r>
          </a:p>
          <a:p>
            <a:r>
              <a:rPr lang="en-US" sz="2000" b="1" i="0" dirty="0">
                <a:solidFill>
                  <a:srgbClr val="2E2E33"/>
                </a:solidFill>
                <a:effectLst/>
                <a:latin typeface="Segoe UI" panose="020B0502040204020203" pitchFamily="34" charset="0"/>
                <a:hlinkClick r:id="rId4"/>
              </a:rPr>
              <a:t>Identify business risks and define risk tolerances</a:t>
            </a:r>
            <a:endParaRPr lang="en-US"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B</a:t>
            </a:r>
            <a:r>
              <a:rPr lang="en-US" b="0" i="0" dirty="0">
                <a:solidFill>
                  <a:srgbClr val="4C4C51"/>
                </a:solidFill>
                <a:effectLst/>
                <a:latin typeface="Segoe UI" panose="020B0502040204020203" pitchFamily="34" charset="0"/>
              </a:rPr>
              <a:t>usiness risks and your risk tolerance.</a:t>
            </a:r>
            <a:endParaRPr lang="en-CA" dirty="0"/>
          </a:p>
          <a:p>
            <a:r>
              <a:rPr lang="en-CA" sz="2000" b="1" i="0" dirty="0">
                <a:solidFill>
                  <a:srgbClr val="2E2E33"/>
                </a:solidFill>
                <a:effectLst/>
                <a:latin typeface="Segoe UI" panose="020B0502040204020203" pitchFamily="34" charset="0"/>
                <a:hlinkClick r:id="rId5"/>
              </a:rPr>
              <a:t>Governance </a:t>
            </a:r>
            <a:endParaRPr lang="en-CA"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Co</a:t>
            </a:r>
            <a:r>
              <a:rPr lang="en-US" b="0" i="0" dirty="0">
                <a:solidFill>
                  <a:srgbClr val="4C4C51"/>
                </a:solidFill>
                <a:effectLst/>
                <a:latin typeface="Segoe UI" panose="020B0502040204020203" pitchFamily="34" charset="0"/>
              </a:rPr>
              <a:t>st management, </a:t>
            </a:r>
          </a:p>
          <a:p>
            <a:pPr lvl="1"/>
            <a:r>
              <a:rPr lang="en-US" dirty="0">
                <a:solidFill>
                  <a:srgbClr val="4C4C51"/>
                </a:solidFill>
                <a:latin typeface="Segoe UI" panose="020B0502040204020203" pitchFamily="34" charset="0"/>
              </a:rPr>
              <a:t>Secu</a:t>
            </a:r>
            <a:r>
              <a:rPr lang="en-US" b="0" i="0" dirty="0">
                <a:solidFill>
                  <a:srgbClr val="4C4C51"/>
                </a:solidFill>
                <a:effectLst/>
                <a:latin typeface="Segoe UI" panose="020B0502040204020203" pitchFamily="34" charset="0"/>
              </a:rPr>
              <a:t>rity baseline. </a:t>
            </a:r>
          </a:p>
          <a:p>
            <a:pPr lvl="1"/>
            <a:r>
              <a:rPr lang="en-US" b="0" i="0" dirty="0">
                <a:solidFill>
                  <a:srgbClr val="4C4C51"/>
                </a:solidFill>
                <a:effectLst/>
                <a:latin typeface="Segoe UI" panose="020B0502040204020203" pitchFamily="34" charset="0"/>
              </a:rPr>
              <a:t>Resource consistency </a:t>
            </a:r>
          </a:p>
          <a:p>
            <a:pPr lvl="1"/>
            <a:r>
              <a:rPr lang="en-US" b="0" i="0" dirty="0">
                <a:solidFill>
                  <a:srgbClr val="4C4C51"/>
                </a:solidFill>
                <a:effectLst/>
                <a:latin typeface="Segoe UI" panose="020B0502040204020203" pitchFamily="34" charset="0"/>
              </a:rPr>
              <a:t>Identity baseline </a:t>
            </a:r>
          </a:p>
          <a:p>
            <a:pPr lvl="1"/>
            <a:r>
              <a:rPr lang="en-US" b="0" i="0" dirty="0">
                <a:solidFill>
                  <a:srgbClr val="4C4C51"/>
                </a:solidFill>
                <a:effectLst/>
                <a:latin typeface="Segoe UI" panose="020B0502040204020203" pitchFamily="34" charset="0"/>
              </a:rPr>
              <a:t>Deployment automation.</a:t>
            </a:r>
            <a:endParaRPr lang="en-CA" b="1" i="0" dirty="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type="title" idx="4294967295"/>
          </p:nvPr>
        </p:nvSpPr>
        <p:spPr>
          <a:xfrm>
            <a:off x="114300" y="377825"/>
            <a:ext cx="8388350" cy="663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Minimum viable product (MVP)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Segoe UI" panose="020B0502040204020203" pitchFamily="34" charset="0"/>
            </a:endParaRPr>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3"/>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4"/>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5"/>
          <a:stretch>
            <a:fillRect/>
          </a:stretch>
        </p:blipFill>
        <p:spPr>
          <a:xfrm>
            <a:off x="809611" y="1184273"/>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Establish your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Establish your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key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 uri="{C183D7F6-B498-43B3-948B-1728B52AA6E4}">
                <adec:decorative xmlns:adec="http://schemas.microsoft.com/office/drawing/2017/decorative" val="1"/>
              </a:ext>
            </a:extLst>
          </p:cNvPr>
          <p:cNvSpPr/>
          <p:nvPr/>
        </p:nvSpPr>
        <p:spPr bwMode="auto">
          <a:xfrm>
            <a:off x="0" y="2490809"/>
            <a:ext cx="12191999" cy="179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 uri="{C183D7F6-B498-43B3-948B-1728B52AA6E4}">
                <adec:decorative xmlns:adec="http://schemas.microsoft.com/office/drawing/2017/decorative" val="1"/>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Title 16">
            <a:extLst>
              <a:ext uri="{FF2B5EF4-FFF2-40B4-BE49-F238E27FC236}">
                <a16:creationId xmlns:a16="http://schemas.microsoft.com/office/drawing/2014/main" id="{4BF06DE2-55B5-4587-AB29-2F107CB07827}"/>
              </a:ext>
            </a:extLst>
          </p:cNvPr>
          <p:cNvSpPr txBox="1">
            <a:spLocks noGrp="1"/>
          </p:cNvSpPr>
          <p:nvPr>
            <p:ph type="title" idx="4294967295"/>
          </p:nvPr>
        </p:nvSpPr>
        <p:spPr>
          <a:xfrm>
            <a:off x="369727" y="235544"/>
            <a:ext cx="1101852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
                <a:srgbClr val="0F780F"/>
              </a:buClr>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rPr>
              <a:t>Cloud Adoption Framework - Experts</a:t>
            </a:r>
          </a:p>
        </p:txBody>
      </p:sp>
      <p:grpSp>
        <p:nvGrpSpPr>
          <p:cNvPr id="9" name="Group 35">
            <a:extLst>
              <a:ext uri="{FF2B5EF4-FFF2-40B4-BE49-F238E27FC236}">
                <a16:creationId xmlns:a16="http://schemas.microsoft.com/office/drawing/2014/main" id="{B91ABB6E-BB45-4E6B-88E2-01EAF3A9B672}"/>
              </a:ext>
              <a:ext uri="{C183D7F6-B498-43B3-948B-1728B52AA6E4}">
                <adec:decorative xmlns:adec="http://schemas.microsoft.com/office/drawing/2017/decorative" val="1"/>
              </a:ext>
            </a:extLst>
          </p:cNvPr>
          <p:cNvGrpSpPr/>
          <p:nvPr/>
        </p:nvGrpSpPr>
        <p:grpSpPr>
          <a:xfrm>
            <a:off x="957883" y="2490808"/>
            <a:ext cx="1334467" cy="2671744"/>
            <a:chOff x="4077952" y="2530556"/>
            <a:chExt cx="1334467" cy="2723686"/>
          </a:xfrm>
        </p:grpSpPr>
        <p:sp>
          <p:nvSpPr>
            <p:cNvPr id="11" name="Arrow: Bent 31">
              <a:extLst>
                <a:ext uri="{FF2B5EF4-FFF2-40B4-BE49-F238E27FC236}">
                  <a16:creationId xmlns:a16="http://schemas.microsoft.com/office/drawing/2014/main" id="{70C06F94-C00F-4E92-AF10-8644DC20714B}"/>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Oval 32">
              <a:extLst>
                <a:ext uri="{FF2B5EF4-FFF2-40B4-BE49-F238E27FC236}">
                  <a16:creationId xmlns:a16="http://schemas.microsoft.com/office/drawing/2014/main" id="{17756F7F-A817-4694-8C00-F8E42EF6C03B}"/>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Rectangle 34">
              <a:extLst>
                <a:ext uri="{FF2B5EF4-FFF2-40B4-BE49-F238E27FC236}">
                  <a16:creationId xmlns:a16="http://schemas.microsoft.com/office/drawing/2014/main" id="{4688F993-9C1C-4850-A85E-1BFEA2041EDB}"/>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Rectangle 33">
              <a:extLst>
                <a:ext uri="{FF2B5EF4-FFF2-40B4-BE49-F238E27FC236}">
                  <a16:creationId xmlns:a16="http://schemas.microsoft.com/office/drawing/2014/main" id="{E7E3D0B1-8A33-44DC-9EF9-3EFEA23804FF}"/>
                </a:ext>
              </a:extLst>
            </p:cNvPr>
            <p:cNvSpPr/>
            <p:nvPr/>
          </p:nvSpPr>
          <p:spPr bwMode="auto">
            <a:xfrm rot="5400000">
              <a:off x="3869265"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0" name="Flowchart: Terminator 36">
            <a:extLst>
              <a:ext uri="{FF2B5EF4-FFF2-40B4-BE49-F238E27FC236}">
                <a16:creationId xmlns:a16="http://schemas.microsoft.com/office/drawing/2014/main" id="{B04F9694-C774-455A-94FF-FBB5F770FC18}"/>
              </a:ext>
              <a:ext uri="{C183D7F6-B498-43B3-948B-1728B52AA6E4}">
                <adec:decorative xmlns:adec="http://schemas.microsoft.com/office/drawing/2017/decorative" val="1"/>
              </a:ext>
            </a:extLst>
          </p:cNvPr>
          <p:cNvSpPr/>
          <p:nvPr/>
        </p:nvSpPr>
        <p:spPr bwMode="auto">
          <a:xfrm rot="5400000">
            <a:off x="1586648" y="5138811"/>
            <a:ext cx="612904" cy="186116"/>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90">
            <a:extLst>
              <a:ext uri="{FF2B5EF4-FFF2-40B4-BE49-F238E27FC236}">
                <a16:creationId xmlns:a16="http://schemas.microsoft.com/office/drawing/2014/main" id="{11522F81-E3F7-4441-BADD-056D0FD0535B}"/>
              </a:ext>
            </a:extLst>
          </p:cNvPr>
          <p:cNvSpPr txBox="1"/>
          <p:nvPr/>
        </p:nvSpPr>
        <p:spPr>
          <a:xfrm>
            <a:off x="396623" y="842930"/>
            <a:ext cx="17833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Learning Path*</a:t>
            </a:r>
          </a:p>
        </p:txBody>
      </p:sp>
      <p:sp>
        <p:nvSpPr>
          <p:cNvPr id="25" name="TextBox 39">
            <a:extLst>
              <a:ext uri="{FF2B5EF4-FFF2-40B4-BE49-F238E27FC236}">
                <a16:creationId xmlns:a16="http://schemas.microsoft.com/office/drawing/2014/main" id="{7E5577A3-1EBB-4ABC-8E76-10FB43C5620B}"/>
              </a:ext>
            </a:extLst>
          </p:cNvPr>
          <p:cNvSpPr txBox="1"/>
          <p:nvPr/>
        </p:nvSpPr>
        <p:spPr>
          <a:xfrm>
            <a:off x="957883"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1</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BASIC</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140075" y="2983433"/>
            <a:ext cx="20710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Intro</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29" name="Oval 50">
            <a:extLst>
              <a:ext uri="{FF2B5EF4-FFF2-40B4-BE49-F238E27FC236}">
                <a16:creationId xmlns:a16="http://schemas.microsoft.com/office/drawing/2014/main" id="{A953D6DF-4434-491E-9E89-19020490A4C7}"/>
              </a:ext>
              <a:ext uri="{C183D7F6-B498-43B3-948B-1728B52AA6E4}">
                <adec:decorative xmlns:adec="http://schemas.microsoft.com/office/drawing/2017/decorative" val="1"/>
              </a:ext>
            </a:extLst>
          </p:cNvPr>
          <p:cNvSpPr/>
          <p:nvPr/>
        </p:nvSpPr>
        <p:spPr bwMode="auto">
          <a:xfrm>
            <a:off x="1800042" y="356925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Textfeld 29">
            <a:extLst>
              <a:ext uri="{FF2B5EF4-FFF2-40B4-BE49-F238E27FC236}">
                <a16:creationId xmlns:a16="http://schemas.microsoft.com/office/drawing/2014/main" id="{9F1BF2D3-2CAA-4602-B4ED-CAEC951C2A66}"/>
              </a:ext>
            </a:extLst>
          </p:cNvPr>
          <p:cNvSpPr txBox="1"/>
          <p:nvPr/>
        </p:nvSpPr>
        <p:spPr>
          <a:xfrm>
            <a:off x="2234088" y="3555083"/>
            <a:ext cx="20308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1h </a:t>
            </a: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2"/>
              </a:rPr>
              <a:t>Online self paced Training</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Basic understanding of CAF</a:t>
            </a:r>
          </a:p>
        </p:txBody>
      </p:sp>
      <p:sp>
        <p:nvSpPr>
          <p:cNvPr id="34" name="Oval 50">
            <a:extLst>
              <a:ext uri="{FF2B5EF4-FFF2-40B4-BE49-F238E27FC236}">
                <a16:creationId xmlns:a16="http://schemas.microsoft.com/office/drawing/2014/main" id="{6DD4A041-0735-445A-B8F8-D12100A0263C}"/>
              </a:ext>
              <a:ext uri="{C183D7F6-B498-43B3-948B-1728B52AA6E4}">
                <adec:decorative xmlns:adec="http://schemas.microsoft.com/office/drawing/2017/decorative" val="1"/>
              </a:ext>
            </a:extLst>
          </p:cNvPr>
          <p:cNvSpPr/>
          <p:nvPr/>
        </p:nvSpPr>
        <p:spPr bwMode="auto">
          <a:xfrm>
            <a:off x="1797636"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49">
            <a:extLst>
              <a:ext uri="{FF2B5EF4-FFF2-40B4-BE49-F238E27FC236}">
                <a16:creationId xmlns:a16="http://schemas.microsoft.com/office/drawing/2014/main" id="{03B55D42-A912-4C3A-A977-2ADD477BC244}"/>
              </a:ext>
            </a:extLst>
          </p:cNvPr>
          <p:cNvSpPr txBox="1"/>
          <p:nvPr/>
        </p:nvSpPr>
        <p:spPr>
          <a:xfrm>
            <a:off x="2196119" y="4801543"/>
            <a:ext cx="197301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8575"/>
                </a:solidFill>
                <a:latin typeface="Segoe UI"/>
              </a:rPr>
              <a:t>2x 0,5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2010444E-6D2E-41E0-99D6-23DF1C9E3AC4}"/>
              </a:ext>
              <a:ext uri="{C183D7F6-B498-43B3-948B-1728B52AA6E4}">
                <adec:decorative xmlns:adec="http://schemas.microsoft.com/office/drawing/2017/decorative" val="1"/>
              </a:ext>
            </a:extLst>
          </p:cNvPr>
          <p:cNvGrpSpPr/>
          <p:nvPr/>
        </p:nvGrpSpPr>
        <p:grpSpPr>
          <a:xfrm>
            <a:off x="3602159" y="2490808"/>
            <a:ext cx="1334467" cy="2671744"/>
            <a:chOff x="4077952" y="2530556"/>
            <a:chExt cx="1334467" cy="2723686"/>
          </a:xfrm>
        </p:grpSpPr>
        <p:sp>
          <p:nvSpPr>
            <p:cNvPr id="37" name="Arrow: Bent 31">
              <a:extLst>
                <a:ext uri="{FF2B5EF4-FFF2-40B4-BE49-F238E27FC236}">
                  <a16:creationId xmlns:a16="http://schemas.microsoft.com/office/drawing/2014/main" id="{99792B6E-EBDF-4DC5-B654-9DF06E54B4FF}"/>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8" name="Oval 32">
              <a:extLst>
                <a:ext uri="{FF2B5EF4-FFF2-40B4-BE49-F238E27FC236}">
                  <a16:creationId xmlns:a16="http://schemas.microsoft.com/office/drawing/2014/main" id="{7953653C-2ED4-4C1F-9C82-F5D1C0EC8E8C}"/>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Rectangle 34">
              <a:extLst>
                <a:ext uri="{FF2B5EF4-FFF2-40B4-BE49-F238E27FC236}">
                  <a16:creationId xmlns:a16="http://schemas.microsoft.com/office/drawing/2014/main" id="{9039D73C-8337-466D-89D5-14D72D3C772D}"/>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Rectangle 33">
              <a:extLst>
                <a:ext uri="{FF2B5EF4-FFF2-40B4-BE49-F238E27FC236}">
                  <a16:creationId xmlns:a16="http://schemas.microsoft.com/office/drawing/2014/main" id="{874FD713-B905-4B96-8D89-8764BCA77C20}"/>
                </a:ext>
              </a:extLst>
            </p:cNvPr>
            <p:cNvSpPr/>
            <p:nvPr/>
          </p:nvSpPr>
          <p:spPr bwMode="auto">
            <a:xfrm rot="5400000">
              <a:off x="3859740"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41" name="Flowchart: Terminator 36">
            <a:extLst>
              <a:ext uri="{FF2B5EF4-FFF2-40B4-BE49-F238E27FC236}">
                <a16:creationId xmlns:a16="http://schemas.microsoft.com/office/drawing/2014/main" id="{2BB867F8-43C8-48FC-B877-34AA0BA23D60}"/>
              </a:ext>
              <a:ext uri="{C183D7F6-B498-43B3-948B-1728B52AA6E4}">
                <adec:decorative xmlns:adec="http://schemas.microsoft.com/office/drawing/2017/decorative" val="1"/>
              </a:ext>
            </a:extLst>
          </p:cNvPr>
          <p:cNvSpPr/>
          <p:nvPr/>
        </p:nvSpPr>
        <p:spPr bwMode="auto">
          <a:xfrm rot="5400000">
            <a:off x="4221399" y="5138811"/>
            <a:ext cx="612904" cy="186116"/>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TextBox 39">
            <a:extLst>
              <a:ext uri="{FF2B5EF4-FFF2-40B4-BE49-F238E27FC236}">
                <a16:creationId xmlns:a16="http://schemas.microsoft.com/office/drawing/2014/main" id="{FCDDDD80-CD5A-4AF7-9FEB-4A42E3C777E7}"/>
              </a:ext>
            </a:extLst>
          </p:cNvPr>
          <p:cNvSpPr txBox="1"/>
          <p:nvPr/>
        </p:nvSpPr>
        <p:spPr>
          <a:xfrm>
            <a:off x="3602159"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2</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Migration</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43" name="Oval 50">
            <a:extLst>
              <a:ext uri="{FF2B5EF4-FFF2-40B4-BE49-F238E27FC236}">
                <a16:creationId xmlns:a16="http://schemas.microsoft.com/office/drawing/2014/main" id="{6A65E18B-ED49-4ADA-8504-CF547285E824}"/>
              </a:ext>
              <a:ext uri="{C183D7F6-B498-43B3-948B-1728B52AA6E4}">
                <adec:decorative xmlns:adec="http://schemas.microsoft.com/office/drawing/2017/decorative" val="1"/>
              </a:ext>
            </a:extLst>
          </p:cNvPr>
          <p:cNvSpPr/>
          <p:nvPr/>
        </p:nvSpPr>
        <p:spPr bwMode="auto">
          <a:xfrm>
            <a:off x="4434793" y="3582984"/>
            <a:ext cx="186116" cy="2046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Oval 50">
            <a:extLst>
              <a:ext uri="{FF2B5EF4-FFF2-40B4-BE49-F238E27FC236}">
                <a16:creationId xmlns:a16="http://schemas.microsoft.com/office/drawing/2014/main" id="{9946036D-C602-4F92-A464-DE03D9133A65}"/>
              </a:ext>
              <a:ext uri="{C183D7F6-B498-43B3-948B-1728B52AA6E4}">
                <adec:decorative xmlns:adec="http://schemas.microsoft.com/office/drawing/2017/decorative" val="1"/>
              </a:ext>
            </a:extLst>
          </p:cNvPr>
          <p:cNvSpPr/>
          <p:nvPr/>
        </p:nvSpPr>
        <p:spPr bwMode="auto">
          <a:xfrm>
            <a:off x="4438626"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 name="TextBox 49">
            <a:extLst>
              <a:ext uri="{FF2B5EF4-FFF2-40B4-BE49-F238E27FC236}">
                <a16:creationId xmlns:a16="http://schemas.microsoft.com/office/drawing/2014/main" id="{981334CE-FE2D-4C5C-90C3-75BED5735FCD}"/>
              </a:ext>
            </a:extLst>
          </p:cNvPr>
          <p:cNvSpPr txBox="1"/>
          <p:nvPr/>
        </p:nvSpPr>
        <p:spPr>
          <a:xfrm>
            <a:off x="4722602" y="4801543"/>
            <a:ext cx="204623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Migration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8575"/>
                </a:solidFill>
                <a:latin typeface="Segoe UI"/>
              </a:rPr>
              <a:t>1,5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grpSp>
        <p:nvGrpSpPr>
          <p:cNvPr id="48" name="Group 35">
            <a:extLst>
              <a:ext uri="{FF2B5EF4-FFF2-40B4-BE49-F238E27FC236}">
                <a16:creationId xmlns:a16="http://schemas.microsoft.com/office/drawing/2014/main" id="{8E9301D9-DAE1-48C8-AB67-1D4C21DF8B9E}"/>
              </a:ext>
              <a:ext uri="{C183D7F6-B498-43B3-948B-1728B52AA6E4}">
                <adec:decorative xmlns:adec="http://schemas.microsoft.com/office/drawing/2017/decorative" val="1"/>
              </a:ext>
            </a:extLst>
          </p:cNvPr>
          <p:cNvGrpSpPr/>
          <p:nvPr/>
        </p:nvGrpSpPr>
        <p:grpSpPr>
          <a:xfrm>
            <a:off x="6179974" y="2490808"/>
            <a:ext cx="1334467" cy="2658347"/>
            <a:chOff x="4077952" y="2530556"/>
            <a:chExt cx="1334467" cy="2710029"/>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9744" y="4009208"/>
              <a:ext cx="2275393"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3" name="Flowchart: Terminator 36">
            <a:extLst>
              <a:ext uri="{FF2B5EF4-FFF2-40B4-BE49-F238E27FC236}">
                <a16:creationId xmlns:a16="http://schemas.microsoft.com/office/drawing/2014/main" id="{9E5EA5CD-9F37-4712-A0D6-4A394453F073}"/>
              </a:ext>
              <a:ext uri="{C183D7F6-B498-43B3-948B-1728B52AA6E4}">
                <adec:decorative xmlns:adec="http://schemas.microsoft.com/office/drawing/2017/decorative" val="1"/>
              </a:ext>
            </a:extLst>
          </p:cNvPr>
          <p:cNvSpPr/>
          <p:nvPr/>
        </p:nvSpPr>
        <p:spPr bwMode="auto">
          <a:xfrm rot="5400000">
            <a:off x="6592279" y="5355269"/>
            <a:ext cx="1045822" cy="186115"/>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39">
            <a:extLst>
              <a:ext uri="{FF2B5EF4-FFF2-40B4-BE49-F238E27FC236}">
                <a16:creationId xmlns:a16="http://schemas.microsoft.com/office/drawing/2014/main" id="{C1847BD4-B97B-4798-9898-68275A5838A8}"/>
              </a:ext>
            </a:extLst>
          </p:cNvPr>
          <p:cNvSpPr txBox="1"/>
          <p:nvPr/>
        </p:nvSpPr>
        <p:spPr>
          <a:xfrm>
            <a:off x="6179974"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3</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Advanced</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55" name="Oval 50">
            <a:extLst>
              <a:ext uri="{FF2B5EF4-FFF2-40B4-BE49-F238E27FC236}">
                <a16:creationId xmlns:a16="http://schemas.microsoft.com/office/drawing/2014/main" id="{18CCA746-CF0A-416C-AE4B-FDB5ED789508}"/>
              </a:ext>
              <a:ext uri="{C183D7F6-B498-43B3-948B-1728B52AA6E4}">
                <adec:decorative xmlns:adec="http://schemas.microsoft.com/office/drawing/2017/decorative" val="1"/>
              </a:ext>
            </a:extLst>
          </p:cNvPr>
          <p:cNvSpPr/>
          <p:nvPr/>
        </p:nvSpPr>
        <p:spPr bwMode="auto">
          <a:xfrm>
            <a:off x="7018958" y="375572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Oval 50">
            <a:extLst>
              <a:ext uri="{FF2B5EF4-FFF2-40B4-BE49-F238E27FC236}">
                <a16:creationId xmlns:a16="http://schemas.microsoft.com/office/drawing/2014/main" id="{5E6AD402-D6A9-4466-BDE5-D2781A8477BC}"/>
              </a:ext>
              <a:ext uri="{C183D7F6-B498-43B3-948B-1728B52AA6E4}">
                <adec:decorative xmlns:adec="http://schemas.microsoft.com/office/drawing/2017/decorative" val="1"/>
              </a:ext>
            </a:extLst>
          </p:cNvPr>
          <p:cNvSpPr/>
          <p:nvPr/>
        </p:nvSpPr>
        <p:spPr bwMode="auto">
          <a:xfrm>
            <a:off x="7023377"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9" name="Group 35">
            <a:extLst>
              <a:ext uri="{FF2B5EF4-FFF2-40B4-BE49-F238E27FC236}">
                <a16:creationId xmlns:a16="http://schemas.microsoft.com/office/drawing/2014/main" id="{91BC57D5-D3C1-4429-9523-C776EFEB9286}"/>
              </a:ext>
              <a:ext uri="{C183D7F6-B498-43B3-948B-1728B52AA6E4}">
                <adec:decorative xmlns:adec="http://schemas.microsoft.com/office/drawing/2017/decorative" val="1"/>
              </a:ext>
            </a:extLst>
          </p:cNvPr>
          <p:cNvGrpSpPr/>
          <p:nvPr/>
        </p:nvGrpSpPr>
        <p:grpSpPr>
          <a:xfrm>
            <a:off x="8845066" y="2490808"/>
            <a:ext cx="1334467" cy="2671744"/>
            <a:chOff x="4077952" y="2530556"/>
            <a:chExt cx="1334467" cy="2723686"/>
          </a:xfrm>
        </p:grpSpPr>
        <p:sp>
          <p:nvSpPr>
            <p:cNvPr id="60" name="Arrow: Bent 31">
              <a:extLst>
                <a:ext uri="{FF2B5EF4-FFF2-40B4-BE49-F238E27FC236}">
                  <a16:creationId xmlns:a16="http://schemas.microsoft.com/office/drawing/2014/main" id="{39E49B59-1522-4A48-938D-F41D1B809FEB}"/>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1" name="Oval 32">
              <a:extLst>
                <a:ext uri="{FF2B5EF4-FFF2-40B4-BE49-F238E27FC236}">
                  <a16:creationId xmlns:a16="http://schemas.microsoft.com/office/drawing/2014/main" id="{A941A021-3795-423C-AA9F-1A76F5D3CC53}"/>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Rectangle 34">
              <a:extLst>
                <a:ext uri="{FF2B5EF4-FFF2-40B4-BE49-F238E27FC236}">
                  <a16:creationId xmlns:a16="http://schemas.microsoft.com/office/drawing/2014/main" id="{C6F30D9B-5146-407B-8E4F-61BA1A9D44C4}"/>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3" name="Rectangle 33">
              <a:extLst>
                <a:ext uri="{FF2B5EF4-FFF2-40B4-BE49-F238E27FC236}">
                  <a16:creationId xmlns:a16="http://schemas.microsoft.com/office/drawing/2014/main" id="{670B8C32-6EFA-48EF-B808-264E0FCE8599}"/>
                </a:ext>
              </a:extLst>
            </p:cNvPr>
            <p:cNvSpPr/>
            <p:nvPr/>
          </p:nvSpPr>
          <p:spPr bwMode="auto">
            <a:xfrm rot="5400000">
              <a:off x="3869265"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4" name="Flowchart: Terminator 36">
            <a:extLst>
              <a:ext uri="{FF2B5EF4-FFF2-40B4-BE49-F238E27FC236}">
                <a16:creationId xmlns:a16="http://schemas.microsoft.com/office/drawing/2014/main" id="{E8B7D399-EF24-4C52-8D1C-5585FFE9D09A}"/>
              </a:ext>
              <a:ext uri="{C183D7F6-B498-43B3-948B-1728B52AA6E4}">
                <adec:decorative xmlns:adec="http://schemas.microsoft.com/office/drawing/2017/decorative" val="1"/>
              </a:ext>
            </a:extLst>
          </p:cNvPr>
          <p:cNvSpPr/>
          <p:nvPr/>
        </p:nvSpPr>
        <p:spPr bwMode="auto">
          <a:xfrm rot="5400000">
            <a:off x="9473045" y="5083768"/>
            <a:ext cx="612904" cy="192045"/>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TextBox 39">
            <a:extLst>
              <a:ext uri="{FF2B5EF4-FFF2-40B4-BE49-F238E27FC236}">
                <a16:creationId xmlns:a16="http://schemas.microsoft.com/office/drawing/2014/main" id="{7ACEBDCF-EF49-4E0C-8A3B-94C5ABD7F054}"/>
              </a:ext>
            </a:extLst>
          </p:cNvPr>
          <p:cNvSpPr txBox="1"/>
          <p:nvPr/>
        </p:nvSpPr>
        <p:spPr>
          <a:xfrm>
            <a:off x="8845066" y="202467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ESLZ</a:t>
            </a:r>
            <a:r>
              <a:rPr kumimoji="0" lang="en-US" sz="1200" b="1" i="0" u="none" strike="noStrike" kern="1200" cap="none" spc="0" normalizeH="0" baseline="0" noProof="0" dirty="0">
                <a:ln>
                  <a:noFill/>
                </a:ln>
                <a:solidFill>
                  <a:srgbClr val="008575"/>
                </a:solidFill>
                <a:effectLst/>
                <a:uLnTx/>
                <a:uFillTx/>
                <a:latin typeface="Segoe UI"/>
                <a:ea typeface="+mn-ea"/>
                <a:cs typeface="+mn-cs"/>
              </a:rPr>
              <a:t> </a:t>
            </a:r>
            <a:r>
              <a:rPr kumimoji="0" lang="en-US" sz="1200" b="1" i="0" u="none" strike="noStrike" kern="1200" cap="none" spc="0" normalizeH="0" baseline="0" noProof="0" dirty="0" err="1">
                <a:ln>
                  <a:noFill/>
                </a:ln>
                <a:solidFill>
                  <a:srgbClr val="000000"/>
                </a:solidFill>
                <a:effectLst/>
                <a:uLnTx/>
                <a:uFillTx/>
                <a:latin typeface="Segoe UI"/>
                <a:ea typeface="+mn-ea"/>
                <a:cs typeface="+mn-cs"/>
              </a:rPr>
              <a:t>IaC</a:t>
            </a:r>
            <a:r>
              <a:rPr kumimoji="0" lang="en-US" sz="1200" b="1" i="0" u="none" strike="noStrike" kern="1200" cap="none" spc="0" normalizeH="0" baseline="0" noProof="0" dirty="0">
                <a:ln>
                  <a:noFill/>
                </a:ln>
                <a:solidFill>
                  <a:srgbClr val="000000"/>
                </a:solidFill>
                <a:effectLst/>
                <a:uLnTx/>
                <a:uFillTx/>
                <a:latin typeface="Segoe UI"/>
                <a:ea typeface="+mn-ea"/>
                <a:cs typeface="+mn-cs"/>
              </a:rPr>
              <a:t> Hackathon </a:t>
            </a:r>
            <a:br>
              <a:rPr kumimoji="0" lang="en-US" sz="1200" b="1"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a:t>
            </a:r>
            <a:r>
              <a:rPr lang="en-US" sz="1200" dirty="0"/>
              <a:t>optional </a:t>
            </a:r>
            <a:r>
              <a:rPr lang="en-US" sz="1200" dirty="0">
                <a:solidFill>
                  <a:schemeClr val="accent1"/>
                </a:solidFill>
              </a:rPr>
              <a:t>“Add-on”</a:t>
            </a:r>
            <a:r>
              <a:rPr lang="en-US" sz="1200" dirty="0"/>
              <a:t> Module</a:t>
            </a:r>
            <a:r>
              <a:rPr kumimoji="0" lang="en-US" sz="1200" b="1" i="0" u="none" strike="noStrike" kern="1200" cap="none" spc="0" normalizeH="0" baseline="0" noProof="0" dirty="0">
                <a:ln>
                  <a:noFill/>
                </a:ln>
                <a:solidFill>
                  <a:srgbClr val="008575"/>
                </a:solidFill>
                <a:effectLst/>
                <a:uLnTx/>
                <a:uFillTx/>
                <a:latin typeface="Segoe UI"/>
                <a:ea typeface="+mn-ea"/>
                <a:cs typeface="+mn-cs"/>
              </a:rPr>
              <a:t> </a:t>
            </a:r>
            <a:r>
              <a:rPr kumimoji="0" lang="en-US" sz="1200" b="1" i="0" u="none" strike="noStrike" kern="1200" cap="none" spc="0" normalizeH="0" baseline="0" noProof="0" dirty="0">
                <a:ln>
                  <a:noFill/>
                </a:ln>
                <a:effectLst/>
                <a:uLnTx/>
                <a:uFillTx/>
                <a:latin typeface="Segoe UI"/>
                <a:ea typeface="+mn-ea"/>
                <a:cs typeface="+mn-cs"/>
              </a:rPr>
              <a:t>)</a:t>
            </a:r>
            <a:endParaRPr kumimoji="0" lang="de-DE" sz="1200" b="1" i="0" u="none" strike="noStrike" kern="1200" cap="none" spc="0" normalizeH="0" baseline="0" noProof="0" dirty="0">
              <a:ln>
                <a:noFill/>
              </a:ln>
              <a:effectLst/>
              <a:uLnTx/>
              <a:uFillTx/>
              <a:latin typeface="Segoe UI"/>
              <a:ea typeface="+mn-ea"/>
              <a:cs typeface="+mn-cs"/>
            </a:endParaRPr>
          </a:p>
        </p:txBody>
      </p:sp>
      <p:sp>
        <p:nvSpPr>
          <p:cNvPr id="68" name="Oval 50">
            <a:extLst>
              <a:ext uri="{FF2B5EF4-FFF2-40B4-BE49-F238E27FC236}">
                <a16:creationId xmlns:a16="http://schemas.microsoft.com/office/drawing/2014/main" id="{5AB3A64E-BF29-4D75-949E-CE89CA2A5953}"/>
              </a:ext>
              <a:ext uri="{C183D7F6-B498-43B3-948B-1728B52AA6E4}">
                <adec:decorative xmlns:adec="http://schemas.microsoft.com/office/drawing/2017/decorative" val="1"/>
              </a:ext>
            </a:extLst>
          </p:cNvPr>
          <p:cNvSpPr/>
          <p:nvPr/>
        </p:nvSpPr>
        <p:spPr bwMode="auto">
          <a:xfrm>
            <a:off x="9696179"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9" name="TextBox 49">
            <a:extLst>
              <a:ext uri="{FF2B5EF4-FFF2-40B4-BE49-F238E27FC236}">
                <a16:creationId xmlns:a16="http://schemas.microsoft.com/office/drawing/2014/main" id="{BA216FCC-529B-4C43-9DBC-E52CDE032640}"/>
              </a:ext>
            </a:extLst>
          </p:cNvPr>
          <p:cNvSpPr txBox="1"/>
          <p:nvPr/>
        </p:nvSpPr>
        <p:spPr>
          <a:xfrm>
            <a:off x="10017996" y="3772031"/>
            <a:ext cx="179135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Min. 3</a:t>
            </a:r>
            <a:r>
              <a:rPr kumimoji="0" lang="en-US" sz="1200" b="0" i="0" u="none" strike="noStrike" kern="1200" cap="none" spc="0" normalizeH="0" baseline="0" noProof="0" dirty="0">
                <a:ln>
                  <a:noFill/>
                </a:ln>
                <a:solidFill>
                  <a:srgbClr val="000000"/>
                </a:solidFill>
                <a:effectLst/>
                <a:uLnTx/>
                <a:uFillTx/>
                <a:latin typeface="Segoe UI"/>
                <a:ea typeface="+mn-ea"/>
                <a:cs typeface="+mn-cs"/>
              </a:rPr>
              <a:t> Days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Hackathon + additional Modules</a:t>
            </a:r>
            <a:r>
              <a:rPr kumimoji="0" lang="en-US" sz="1200" b="0" i="0" u="none" strike="noStrike" kern="1200" cap="none" spc="0" normalizeH="0" baseline="0" noProof="0" dirty="0">
                <a:ln>
                  <a:noFill/>
                </a:ln>
                <a:solidFill>
                  <a:srgbClr val="008575"/>
                </a:solidFill>
                <a:effectLst/>
                <a:uLnTx/>
                <a:uFillTx/>
                <a:latin typeface="Segoe UI"/>
                <a:ea typeface="+mn-ea"/>
                <a:cs typeface="+mn-cs"/>
              </a:rPr>
              <a:t> </a:t>
            </a:r>
          </a:p>
        </p:txBody>
      </p:sp>
      <p:sp>
        <p:nvSpPr>
          <p:cNvPr id="78" name="Arrow: Bent 31">
            <a:extLst>
              <a:ext uri="{FF2B5EF4-FFF2-40B4-BE49-F238E27FC236}">
                <a16:creationId xmlns:a16="http://schemas.microsoft.com/office/drawing/2014/main" id="{66DC3B7B-FC46-4A52-94D6-C7975621BB12}"/>
              </a:ext>
              <a:ext uri="{C183D7F6-B498-43B3-948B-1728B52AA6E4}">
                <adec:decorative xmlns:adec="http://schemas.microsoft.com/office/drawing/2017/decorative" val="1"/>
              </a:ext>
            </a:extLst>
          </p:cNvPr>
          <p:cNvSpPr/>
          <p:nvPr/>
        </p:nvSpPr>
        <p:spPr bwMode="auto">
          <a:xfrm rot="16200000">
            <a:off x="-51028" y="1927832"/>
            <a:ext cx="733966" cy="750848"/>
          </a:xfrm>
          <a:prstGeom prst="bentArrow">
            <a:avLst>
              <a:gd name="adj1" fmla="val 25000"/>
              <a:gd name="adj2" fmla="val 25000"/>
              <a:gd name="adj3" fmla="val 0"/>
              <a:gd name="adj4" fmla="val 43750"/>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TextBox 39">
            <a:extLst>
              <a:ext uri="{FF2B5EF4-FFF2-40B4-BE49-F238E27FC236}">
                <a16:creationId xmlns:a16="http://schemas.microsoft.com/office/drawing/2014/main" id="{E9211188-C859-41F0-B56C-A84E5992672D}"/>
              </a:ext>
            </a:extLst>
          </p:cNvPr>
          <p:cNvSpPr txBox="1"/>
          <p:nvPr/>
        </p:nvSpPr>
        <p:spPr>
          <a:xfrm>
            <a:off x="-52123" y="1669689"/>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Introduction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Call</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88" name="Oval 50">
            <a:extLst>
              <a:ext uri="{FF2B5EF4-FFF2-40B4-BE49-F238E27FC236}">
                <a16:creationId xmlns:a16="http://schemas.microsoft.com/office/drawing/2014/main" id="{C68A2412-FF49-4C41-9696-6485D4B2B5BB}"/>
              </a:ext>
              <a:ext uri="{C183D7F6-B498-43B3-948B-1728B52AA6E4}">
                <adec:decorative xmlns:adec="http://schemas.microsoft.com/office/drawing/2017/decorative" val="1"/>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extBox 49">
            <a:extLst>
              <a:ext uri="{FF2B5EF4-FFF2-40B4-BE49-F238E27FC236}">
                <a16:creationId xmlns:a16="http://schemas.microsoft.com/office/drawing/2014/main" id="{191CCB45-14E8-4F6F-B230-9E0D50DA8C1F}"/>
              </a:ext>
            </a:extLst>
          </p:cNvPr>
          <p:cNvSpPr txBox="1"/>
          <p:nvPr/>
        </p:nvSpPr>
        <p:spPr>
          <a:xfrm>
            <a:off x="4775664" y="2983704"/>
            <a:ext cx="20710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Migrate</a:t>
            </a:r>
          </a:p>
        </p:txBody>
      </p:sp>
      <p:sp>
        <p:nvSpPr>
          <p:cNvPr id="4" name="Textfeld 3">
            <a:extLst>
              <a:ext uri="{FF2B5EF4-FFF2-40B4-BE49-F238E27FC236}">
                <a16:creationId xmlns:a16="http://schemas.microsoft.com/office/drawing/2014/main" id="{1BDBA73B-0D64-4EE1-B191-2A64591DA50A}"/>
              </a:ext>
            </a:extLst>
          </p:cNvPr>
          <p:cNvSpPr txBox="1"/>
          <p:nvPr/>
        </p:nvSpPr>
        <p:spPr>
          <a:xfrm>
            <a:off x="4857378" y="3592604"/>
            <a:ext cx="195463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1h </a:t>
            </a: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3"/>
              </a:rPr>
              <a:t>Online self paced Training</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Applications and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infrastructure migration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and modernization</a:t>
            </a:r>
          </a:p>
        </p:txBody>
      </p:sp>
      <p:sp>
        <p:nvSpPr>
          <p:cNvPr id="6" name="TextBox 49">
            <a:extLst>
              <a:ext uri="{FF2B5EF4-FFF2-40B4-BE49-F238E27FC236}">
                <a16:creationId xmlns:a16="http://schemas.microsoft.com/office/drawing/2014/main" id="{86AE8969-425F-4C1E-9846-7CFEFA6C629C}"/>
              </a:ext>
            </a:extLst>
          </p:cNvPr>
          <p:cNvSpPr txBox="1"/>
          <p:nvPr/>
        </p:nvSpPr>
        <p:spPr>
          <a:xfrm>
            <a:off x="7377551" y="2982391"/>
            <a:ext cx="20710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Landing Zone &amp; Govern</a:t>
            </a:r>
          </a:p>
        </p:txBody>
      </p:sp>
      <p:sp>
        <p:nvSpPr>
          <p:cNvPr id="8" name="Textfeld 7">
            <a:extLst>
              <a:ext uri="{FF2B5EF4-FFF2-40B4-BE49-F238E27FC236}">
                <a16:creationId xmlns:a16="http://schemas.microsoft.com/office/drawing/2014/main" id="{BCDA67B6-0E66-4076-83B0-25AF19E03C62}"/>
              </a:ext>
            </a:extLst>
          </p:cNvPr>
          <p:cNvSpPr txBox="1"/>
          <p:nvPr/>
        </p:nvSpPr>
        <p:spPr>
          <a:xfrm>
            <a:off x="7462789" y="3754005"/>
            <a:ext cx="1980094"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2 Module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Online Training</a:t>
            </a: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4"/>
              </a:rPr>
              <a:t>Modul 1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Governance Methodology </a:t>
            </a:r>
            <a:endParaRPr lang="en-US" sz="1200" dirty="0">
              <a:solidFill>
                <a:srgbClr val="000000"/>
              </a:solidFill>
              <a:latin typeface="Segoe UI"/>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5"/>
              </a:rPr>
              <a:t>Modul 2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Enterprise Scale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TextBox 49">
            <a:extLst>
              <a:ext uri="{FF2B5EF4-FFF2-40B4-BE49-F238E27FC236}">
                <a16:creationId xmlns:a16="http://schemas.microsoft.com/office/drawing/2014/main" id="{3A98F754-0518-4659-B1F6-3EA5F41F6EFC}"/>
              </a:ext>
            </a:extLst>
          </p:cNvPr>
          <p:cNvSpPr txBox="1"/>
          <p:nvPr/>
        </p:nvSpPr>
        <p:spPr>
          <a:xfrm>
            <a:off x="7423161" y="4801543"/>
            <a:ext cx="19800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Advanced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1"/>
                </a:solidFill>
                <a:latin typeface="Segoe UI"/>
              </a:rPr>
              <a:t>1,5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sp>
        <p:nvSpPr>
          <p:cNvPr id="15" name="TextBox 49">
            <a:extLst>
              <a:ext uri="{FF2B5EF4-FFF2-40B4-BE49-F238E27FC236}">
                <a16:creationId xmlns:a16="http://schemas.microsoft.com/office/drawing/2014/main" id="{FE7887EB-5775-4220-8EFC-887C56515A23}"/>
              </a:ext>
            </a:extLst>
          </p:cNvPr>
          <p:cNvSpPr txBox="1"/>
          <p:nvPr/>
        </p:nvSpPr>
        <p:spPr>
          <a:xfrm>
            <a:off x="10016291" y="2977388"/>
            <a:ext cx="20710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Enterprise Scale – Infrastructure as Code College</a:t>
            </a:r>
          </a:p>
        </p:txBody>
      </p:sp>
      <p:sp>
        <p:nvSpPr>
          <p:cNvPr id="18" name="Textfeld 17">
            <a:extLst>
              <a:ext uri="{FF2B5EF4-FFF2-40B4-BE49-F238E27FC236}">
                <a16:creationId xmlns:a16="http://schemas.microsoft.com/office/drawing/2014/main" id="{7B774E4A-3F6F-4575-8169-21B7361BCDD0}"/>
              </a:ext>
            </a:extLst>
          </p:cNvPr>
          <p:cNvSpPr txBox="1"/>
          <p:nvPr/>
        </p:nvSpPr>
        <p:spPr>
          <a:xfrm>
            <a:off x="200505" y="6560678"/>
            <a:ext cx="3568285" cy="169277"/>
          </a:xfrm>
          <a:prstGeom prst="rect">
            <a:avLst/>
          </a:prstGeom>
          <a:noFill/>
        </p:spPr>
        <p:txBody>
          <a:bodyPr wrap="none" lIns="0" tIns="0" rIns="0" bIns="0" rtlCol="0" anchor="t">
            <a:spAutoFit/>
          </a:bodyPr>
          <a:lstStyle/>
          <a:p>
            <a:pPr algn="l"/>
            <a:r>
              <a:rPr lang="en-US" sz="1100" dirty="0"/>
              <a:t>* Go the whole path or exit the path wherever you want…</a:t>
            </a:r>
          </a:p>
        </p:txBody>
      </p:sp>
      <p:sp>
        <p:nvSpPr>
          <p:cNvPr id="21" name="Rechteck: abgerundete Ecken 20">
            <a:extLst>
              <a:ext uri="{FF2B5EF4-FFF2-40B4-BE49-F238E27FC236}">
                <a16:creationId xmlns:a16="http://schemas.microsoft.com/office/drawing/2014/main" id="{032BC79C-3E06-4A61-893E-21189D1DF005}"/>
              </a:ext>
            </a:extLst>
          </p:cNvPr>
          <p:cNvSpPr/>
          <p:nvPr/>
        </p:nvSpPr>
        <p:spPr bwMode="auto">
          <a:xfrm>
            <a:off x="7022132" y="5675485"/>
            <a:ext cx="2009050" cy="4849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600" dirty="0">
                <a:solidFill>
                  <a:schemeClr val="bg1"/>
                </a:solidFill>
              </a:rPr>
              <a:t>CAF Expert Level</a:t>
            </a:r>
          </a:p>
        </p:txBody>
      </p:sp>
      <p:sp>
        <p:nvSpPr>
          <p:cNvPr id="58" name="Oval 50">
            <a:extLst>
              <a:ext uri="{FF2B5EF4-FFF2-40B4-BE49-F238E27FC236}">
                <a16:creationId xmlns:a16="http://schemas.microsoft.com/office/drawing/2014/main" id="{A0CF7A26-D69A-43DF-A830-2D228F054E8C}"/>
              </a:ext>
              <a:ext uri="{C183D7F6-B498-43B3-948B-1728B52AA6E4}">
                <adec:decorative xmlns:adec="http://schemas.microsoft.com/office/drawing/2017/decorative" val="1"/>
              </a:ext>
            </a:extLst>
          </p:cNvPr>
          <p:cNvSpPr/>
          <p:nvPr/>
        </p:nvSpPr>
        <p:spPr bwMode="auto">
          <a:xfrm>
            <a:off x="9692414" y="379271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TextBox 49">
            <a:extLst>
              <a:ext uri="{FF2B5EF4-FFF2-40B4-BE49-F238E27FC236}">
                <a16:creationId xmlns:a16="http://schemas.microsoft.com/office/drawing/2014/main" id="{3C6507CC-3766-4E70-B5D1-A1F55A687A16}"/>
              </a:ext>
            </a:extLst>
          </p:cNvPr>
          <p:cNvSpPr txBox="1"/>
          <p:nvPr/>
        </p:nvSpPr>
        <p:spPr>
          <a:xfrm>
            <a:off x="10017995" y="4762879"/>
            <a:ext cx="179135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1 Day </a:t>
            </a:r>
            <a:r>
              <a:rPr lang="en-US" sz="1200" b="1" dirty="0">
                <a:solidFill>
                  <a:schemeClr val="accent1"/>
                </a:solidFill>
                <a:latin typeface="Segoe UI"/>
              </a:rPr>
              <a:t>Training – Construction Sets</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spTree>
    <p:extLst>
      <p:ext uri="{BB962C8B-B14F-4D97-AF65-F5344CB8AC3E}">
        <p14:creationId xmlns:p14="http://schemas.microsoft.com/office/powerpoint/2010/main" val="34412280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dirty="0"/>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9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bg1">
              <a:lumMod val="95000"/>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dirty="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dirty="0">
                <a:ln>
                  <a:noFill/>
                </a:ln>
                <a:solidFill>
                  <a:srgbClr val="FFFFFF"/>
                </a:solidFill>
                <a:effectLst/>
                <a:uLnTx/>
                <a:uFillTx/>
                <a:latin typeface="Segoe UI"/>
                <a:ea typeface="+mn-ea"/>
                <a:cs typeface="+mn-cs"/>
              </a:rPr>
            </a:br>
            <a:r>
              <a:rPr kumimoji="0" lang="en-US" sz="1400" b="0" i="0" u="none" strike="noStrike" kern="1200" cap="none" spc="0" normalizeH="0" baseline="0" noProof="0" dirty="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dirty="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545073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2031325"/>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dirty="0"/>
              <a:t>Skills readiness path; capabilities required for managing their cloud environment</a:t>
            </a:r>
          </a:p>
          <a:p>
            <a:pPr marL="285750" indent="-285750">
              <a:buFont typeface="Arial" panose="020B0604020202020204" pitchFamily="34" charset="0"/>
              <a:buChar char="•"/>
            </a:pPr>
            <a:r>
              <a:rPr lang="en-US" sz="1800" dirty="0"/>
              <a:t>Cloud 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200329"/>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p:txBody>
      </p:sp>
    </p:spTree>
    <p:extLst>
      <p:ext uri="{BB962C8B-B14F-4D97-AF65-F5344CB8AC3E}">
        <p14:creationId xmlns:p14="http://schemas.microsoft.com/office/powerpoint/2010/main" val="10825580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Presenting the plan to the customer</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1107996"/>
          </a:xfrm>
        </p:spPr>
        <p:txBody>
          <a:bodyPr/>
          <a:lstStyle/>
          <a:p>
            <a:r>
              <a:rPr lang="en-US" sz="1800" dirty="0"/>
              <a:t>This challenge simulates a real-world conversation with your stakeholder’s leadership team. 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 uri="{C183D7F6-B498-43B3-948B-1728B52AA6E4}">
                <adec:decorative xmlns:adec="http://schemas.microsoft.com/office/drawing/2017/decorative" val="1"/>
              </a:ext>
            </a:extLst>
          </p:cNvPr>
          <p:cNvSpPr/>
          <p:nvPr/>
        </p:nvSpPr>
        <p:spPr bwMode="auto">
          <a:xfrm>
            <a:off x="350607" y="1774769"/>
            <a:ext cx="5154266" cy="1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 uri="{C183D7F6-B498-43B3-948B-1728B52AA6E4}">
                <adec:decorative xmlns:adec="http://schemas.microsoft.com/office/drawing/2017/decorative" val="1"/>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90">
            <a:extLst>
              <a:ext uri="{FF2B5EF4-FFF2-40B4-BE49-F238E27FC236}">
                <a16:creationId xmlns:a16="http://schemas.microsoft.com/office/drawing/2014/main" id="{11522F81-E3F7-4441-BADD-056D0FD0535B}"/>
              </a:ext>
            </a:extLst>
          </p:cNvPr>
          <p:cNvSpPr txBox="1"/>
          <p:nvPr/>
        </p:nvSpPr>
        <p:spPr>
          <a:xfrm>
            <a:off x="378469" y="193716"/>
            <a:ext cx="13048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Hackathon</a:t>
            </a:r>
            <a:endParaRPr kumimoji="0" lang="de-DE"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39">
            <a:extLst>
              <a:ext uri="{FF2B5EF4-FFF2-40B4-BE49-F238E27FC236}">
                <a16:creationId xmlns:a16="http://schemas.microsoft.com/office/drawing/2014/main" id="{7E5577A3-1EBB-4ABC-8E76-10FB43C5620B}"/>
              </a:ext>
            </a:extLst>
          </p:cNvPr>
          <p:cNvSpPr txBox="1"/>
          <p:nvPr/>
        </p:nvSpPr>
        <p:spPr>
          <a:xfrm>
            <a:off x="299432" y="1453458"/>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Description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94480" y="2154565"/>
            <a:ext cx="5652313"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This CAF Hackathon enables attendees to understand and get familiar on how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Microsoft Cloud Adoption Framework for Azure (CAF)</a:t>
            </a:r>
            <a:r>
              <a:rPr kumimoji="0" lang="en-US" sz="1200" b="0" i="0" u="none" strike="noStrike" kern="1200" cap="none" spc="0" normalizeH="0" baseline="0" noProof="0" dirty="0">
                <a:ln>
                  <a:noFill/>
                </a:ln>
                <a:solidFill>
                  <a:srgbClr val="000000"/>
                </a:solidFill>
                <a:effectLst/>
                <a:uLnTx/>
                <a:uFillTx/>
                <a:latin typeface="Segoe UI"/>
                <a:ea typeface="+mn-ea"/>
                <a:cs typeface="+mn-cs"/>
              </a:rPr>
              <a:t> can be applied with their customers. This hackathon walks through the Define Strategy and Plan phases of the CAF to support attendees in leading a client engagement that is considering moving their digital assets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By the end of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CAF Hackathon</a:t>
            </a:r>
            <a:r>
              <a:rPr kumimoji="0" lang="en-US" sz="1200" b="0" i="0" u="none" strike="noStrike" kern="1200" cap="none" spc="0" normalizeH="0" baseline="0" noProof="0" dirty="0">
                <a:ln>
                  <a:noFill/>
                </a:ln>
                <a:solidFill>
                  <a:srgbClr val="000000"/>
                </a:solidFill>
                <a:effectLst/>
                <a:uLnTx/>
                <a:uFillTx/>
                <a:latin typeface="Segoe UI"/>
                <a:ea typeface="+mn-ea"/>
                <a:cs typeface="+mn-cs"/>
              </a:rPr>
              <a:t>, attendees will have built a cloud adoption plan that they can use to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present</a:t>
            </a:r>
            <a:r>
              <a:rPr kumimoji="0" lang="en-US" sz="1200" b="0" i="0" u="none" strike="noStrike" kern="1200" cap="none" spc="0" normalizeH="0" baseline="0" noProof="0" dirty="0">
                <a:ln>
                  <a:noFill/>
                </a:ln>
                <a:solidFill>
                  <a:srgbClr val="000000"/>
                </a:solidFill>
                <a:effectLst/>
                <a:uLnTx/>
                <a:uFillTx/>
                <a:latin typeface="Segoe UI"/>
                <a:ea typeface="+mn-ea"/>
                <a:cs typeface="+mn-cs"/>
              </a:rPr>
              <a:t> to a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customer’s</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C-Suite </a:t>
            </a:r>
            <a:r>
              <a:rPr kumimoji="0" lang="en-US" sz="1200" b="0" i="0" u="none" strike="noStrike" kern="1200" cap="none" spc="0" normalizeH="0" baseline="0" noProof="0" dirty="0">
                <a:ln>
                  <a:noFill/>
                </a:ln>
                <a:solidFill>
                  <a:srgbClr val="000000"/>
                </a:solidFill>
                <a:effectLst/>
                <a:uLnTx/>
                <a:uFillTx/>
                <a:latin typeface="Segoe UI"/>
                <a:ea typeface="+mn-ea"/>
                <a:cs typeface="+mn-cs"/>
              </a:rPr>
              <a:t>to justify adopting the cloud. The purpose of this exercise is to provide you with the tools and understanding that will complement the conversations attendees may be having with their customers.</a:t>
            </a:r>
          </a:p>
        </p:txBody>
      </p:sp>
      <p:sp>
        <p:nvSpPr>
          <p:cNvPr id="30" name="Textfeld 29">
            <a:extLst>
              <a:ext uri="{FF2B5EF4-FFF2-40B4-BE49-F238E27FC236}">
                <a16:creationId xmlns:a16="http://schemas.microsoft.com/office/drawing/2014/main" id="{9F1BF2D3-2CAA-4602-B4ED-CAEC951C2A66}"/>
              </a:ext>
            </a:extLst>
          </p:cNvPr>
          <p:cNvSpPr txBox="1"/>
          <p:nvPr/>
        </p:nvSpPr>
        <p:spPr>
          <a:xfrm>
            <a:off x="3300371" y="5361822"/>
            <a:ext cx="2234586"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Azure Services and related products</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Cloud Adoption Framework</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Migrate</a:t>
            </a:r>
          </a:p>
        </p:txBody>
      </p:sp>
      <p:sp>
        <p:nvSpPr>
          <p:cNvPr id="42" name="TextBox 39">
            <a:extLst>
              <a:ext uri="{FF2B5EF4-FFF2-40B4-BE49-F238E27FC236}">
                <a16:creationId xmlns:a16="http://schemas.microsoft.com/office/drawing/2014/main" id="{FCDDDD80-CD5A-4AF7-9FEB-4A42E3C777E7}"/>
              </a:ext>
            </a:extLst>
          </p:cNvPr>
          <p:cNvSpPr txBox="1"/>
          <p:nvPr/>
        </p:nvSpPr>
        <p:spPr>
          <a:xfrm>
            <a:off x="6767742" y="216882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1 - Strategy</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46" name="Oval 50">
            <a:extLst>
              <a:ext uri="{FF2B5EF4-FFF2-40B4-BE49-F238E27FC236}">
                <a16:creationId xmlns:a16="http://schemas.microsoft.com/office/drawing/2014/main" id="{9946036D-C602-4F92-A464-DE03D9133A65}"/>
              </a:ext>
              <a:ext uri="{C183D7F6-B498-43B3-948B-1728B52AA6E4}">
                <adec:decorative xmlns:adec="http://schemas.microsoft.com/office/drawing/2017/decorative" val="1"/>
              </a:ext>
            </a:extLst>
          </p:cNvPr>
          <p:cNvSpPr/>
          <p:nvPr/>
        </p:nvSpPr>
        <p:spPr bwMode="auto">
          <a:xfrm>
            <a:off x="1561689" y="602656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8" name="Group 35">
            <a:extLst>
              <a:ext uri="{FF2B5EF4-FFF2-40B4-BE49-F238E27FC236}">
                <a16:creationId xmlns:a16="http://schemas.microsoft.com/office/drawing/2014/main" id="{8E9301D9-DAE1-48C8-AB67-1D4C21DF8B9E}"/>
              </a:ext>
              <a:ext uri="{C183D7F6-B498-43B3-948B-1728B52AA6E4}">
                <adec:decorative xmlns:adec="http://schemas.microsoft.com/office/drawing/2017/decorative" val="1"/>
              </a:ext>
            </a:extLst>
          </p:cNvPr>
          <p:cNvGrpSpPr/>
          <p:nvPr/>
        </p:nvGrpSpPr>
        <p:grpSpPr>
          <a:xfrm>
            <a:off x="5402833" y="1770865"/>
            <a:ext cx="1364909" cy="2671744"/>
            <a:chOff x="4077952" y="2530556"/>
            <a:chExt cx="1364909" cy="2723686"/>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259552" y="2442016"/>
              <a:ext cx="751431" cy="928514"/>
            </a:xfrm>
            <a:prstGeom prst="bentArrow">
              <a:avLst>
                <a:gd name="adj1" fmla="val 25000"/>
                <a:gd name="adj2" fmla="val 12077"/>
                <a:gd name="adj3" fmla="val 25000"/>
                <a:gd name="adj4" fmla="val 4331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71118" y="3010256"/>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5401" y="4020118"/>
              <a:ext cx="2289050" cy="1791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7" name="Oval 50">
            <a:extLst>
              <a:ext uri="{FF2B5EF4-FFF2-40B4-BE49-F238E27FC236}">
                <a16:creationId xmlns:a16="http://schemas.microsoft.com/office/drawing/2014/main" id="{5E6AD402-D6A9-4466-BDE5-D2781A8477BC}"/>
              </a:ext>
              <a:ext uri="{C183D7F6-B498-43B3-948B-1728B52AA6E4}">
                <adec:decorative xmlns:adec="http://schemas.microsoft.com/office/drawing/2017/decorative" val="1"/>
              </a:ext>
            </a:extLst>
          </p:cNvPr>
          <p:cNvSpPr/>
          <p:nvPr/>
        </p:nvSpPr>
        <p:spPr bwMode="auto">
          <a:xfrm>
            <a:off x="6240229" y="2205014"/>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Oval 50">
            <a:extLst>
              <a:ext uri="{FF2B5EF4-FFF2-40B4-BE49-F238E27FC236}">
                <a16:creationId xmlns:a16="http://schemas.microsoft.com/office/drawing/2014/main" id="{C68A2412-FF49-4C41-9696-6485D4B2B5BB}"/>
              </a:ext>
              <a:ext uri="{C183D7F6-B498-43B3-948B-1728B52AA6E4}">
                <adec:decorative xmlns:adec="http://schemas.microsoft.com/office/drawing/2017/decorative" val="1"/>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TextBox 49">
            <a:extLst>
              <a:ext uri="{FF2B5EF4-FFF2-40B4-BE49-F238E27FC236}">
                <a16:creationId xmlns:a16="http://schemas.microsoft.com/office/drawing/2014/main" id="{D490231A-06FA-4056-A811-B6D3B7415B26}"/>
              </a:ext>
            </a:extLst>
          </p:cNvPr>
          <p:cNvSpPr txBox="1"/>
          <p:nvPr/>
        </p:nvSpPr>
        <p:spPr>
          <a:xfrm>
            <a:off x="6767742" y="2453252"/>
            <a:ext cx="5210393"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Document motivations and benefits for moving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Establish clear business outcomes, by key stakeholders or decision-makers, that align with your motivations.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Define your business case by capturing a business justification through a financial model to project business impact.</a:t>
            </a:r>
          </a:p>
        </p:txBody>
      </p:sp>
      <p:sp>
        <p:nvSpPr>
          <p:cNvPr id="19" name="Rectangle 33">
            <a:extLst>
              <a:ext uri="{FF2B5EF4-FFF2-40B4-BE49-F238E27FC236}">
                <a16:creationId xmlns:a16="http://schemas.microsoft.com/office/drawing/2014/main" id="{8D41663C-AA0F-4E5C-A495-66301FC21C39}"/>
              </a:ext>
              <a:ext uri="{C183D7F6-B498-43B3-948B-1728B52AA6E4}">
                <adec:decorative xmlns:adec="http://schemas.microsoft.com/office/drawing/2017/decorative" val="1"/>
              </a:ext>
            </a:extLst>
          </p:cNvPr>
          <p:cNvSpPr/>
          <p:nvPr/>
        </p:nvSpPr>
        <p:spPr bwMode="auto">
          <a:xfrm rot="5400000">
            <a:off x="5211707" y="5463202"/>
            <a:ext cx="2245397" cy="1800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Oval 50">
            <a:extLst>
              <a:ext uri="{FF2B5EF4-FFF2-40B4-BE49-F238E27FC236}">
                <a16:creationId xmlns:a16="http://schemas.microsoft.com/office/drawing/2014/main" id="{678CE2DC-021D-49E4-AE4C-DA960DB774E3}"/>
              </a:ext>
              <a:ext uri="{C183D7F6-B498-43B3-948B-1728B52AA6E4}">
                <adec:decorative xmlns:adec="http://schemas.microsoft.com/office/drawing/2017/decorative" val="1"/>
              </a:ext>
            </a:extLst>
          </p:cNvPr>
          <p:cNvSpPr/>
          <p:nvPr/>
        </p:nvSpPr>
        <p:spPr bwMode="auto">
          <a:xfrm>
            <a:off x="6244991" y="4659757"/>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Rechteck 23" descr="Agenda CAF Basic Hackathon">
            <a:extLst>
              <a:ext uri="{FF2B5EF4-FFF2-40B4-BE49-F238E27FC236}">
                <a16:creationId xmlns:a16="http://schemas.microsoft.com/office/drawing/2014/main" id="{25DF2CB4-FC92-4B3F-9176-B75FB5C50F9C}"/>
              </a:ext>
            </a:extLst>
          </p:cNvPr>
          <p:cNvSpPr/>
          <p:nvPr/>
        </p:nvSpPr>
        <p:spPr bwMode="auto">
          <a:xfrm>
            <a:off x="369726" y="4362782"/>
            <a:ext cx="2223446" cy="22453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Textfeld 25">
            <a:extLst>
              <a:ext uri="{FF2B5EF4-FFF2-40B4-BE49-F238E27FC236}">
                <a16:creationId xmlns:a16="http://schemas.microsoft.com/office/drawing/2014/main" id="{82569CC9-0CEF-4307-AE6B-5196BAE17E29}"/>
              </a:ext>
            </a:extLst>
          </p:cNvPr>
          <p:cNvSpPr txBox="1"/>
          <p:nvPr/>
        </p:nvSpPr>
        <p:spPr>
          <a:xfrm>
            <a:off x="539685" y="4769352"/>
            <a:ext cx="1545295" cy="8463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Day 1 (5h)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Introduction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Challenge 1 – 3</a:t>
            </a:r>
            <a:br>
              <a:rPr kumimoji="0" lang="en-US" sz="1100" b="1" i="0" u="none" strike="noStrike" kern="1200" cap="none" spc="0" normalizeH="0" baseline="0" noProof="0" dirty="0">
                <a:ln>
                  <a:noFill/>
                </a:ln>
                <a:solidFill>
                  <a:schemeClr val="accent1"/>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Strategy, Govern, Plan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Textfeld 76">
            <a:extLst>
              <a:ext uri="{FF2B5EF4-FFF2-40B4-BE49-F238E27FC236}">
                <a16:creationId xmlns:a16="http://schemas.microsoft.com/office/drawing/2014/main" id="{697C0DE4-874D-433F-A4FC-3B1CC7595B98}"/>
              </a:ext>
            </a:extLst>
          </p:cNvPr>
          <p:cNvSpPr txBox="1"/>
          <p:nvPr/>
        </p:nvSpPr>
        <p:spPr>
          <a:xfrm>
            <a:off x="472409" y="5643968"/>
            <a:ext cx="1473160" cy="8463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Day 2 (3h)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92075" algn="l"/>
                <a:tab pos="176213" algn="l"/>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Challenge 4</a:t>
            </a:r>
            <a:br>
              <a:rPr kumimoji="0" lang="en-US" sz="1100" b="1" i="0" u="none" strike="noStrike" kern="1200" cap="none" spc="0" normalizeH="0" baseline="0" noProof="0" dirty="0">
                <a:ln>
                  <a:noFill/>
                </a:ln>
                <a:solidFill>
                  <a:srgbClr val="008575"/>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Prepare Presentation</a:t>
            </a:r>
            <a:endParaRPr kumimoji="0" lang="en-US" sz="1100" b="1"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92075" algn="l"/>
                <a:tab pos="176213" algn="l"/>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Presentation</a:t>
            </a:r>
            <a:br>
              <a:rPr kumimoji="0" lang="en-US" sz="1100" b="1" i="0" u="none" strike="noStrike" kern="1200" cap="none" spc="0" normalizeH="0" baseline="0" noProof="0" dirty="0">
                <a:ln>
                  <a:noFill/>
                </a:ln>
                <a:solidFill>
                  <a:srgbClr val="008575"/>
                </a:solidFill>
                <a:effectLst/>
                <a:uLnTx/>
                <a:uFillTx/>
                <a:latin typeface="Segoe UI"/>
                <a:ea typeface="+mn-ea"/>
                <a:cs typeface="+mn-cs"/>
              </a:rPr>
            </a:b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TextBox 39">
            <a:extLst>
              <a:ext uri="{FF2B5EF4-FFF2-40B4-BE49-F238E27FC236}">
                <a16:creationId xmlns:a16="http://schemas.microsoft.com/office/drawing/2014/main" id="{52A7B679-AE94-4454-843D-B2189D191F0D}"/>
              </a:ext>
            </a:extLst>
          </p:cNvPr>
          <p:cNvSpPr txBox="1"/>
          <p:nvPr/>
        </p:nvSpPr>
        <p:spPr>
          <a:xfrm>
            <a:off x="369727" y="4382758"/>
            <a:ext cx="222344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Agenda</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4" name="TextBox 39">
            <a:extLst>
              <a:ext uri="{FF2B5EF4-FFF2-40B4-BE49-F238E27FC236}">
                <a16:creationId xmlns:a16="http://schemas.microsoft.com/office/drawing/2014/main" id="{B66D99BB-C9E4-4800-87BC-2527612740DA}"/>
              </a:ext>
            </a:extLst>
          </p:cNvPr>
          <p:cNvSpPr txBox="1"/>
          <p:nvPr/>
        </p:nvSpPr>
        <p:spPr>
          <a:xfrm>
            <a:off x="6767742" y="3485966"/>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2 - Governance</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6" name="TextBox 49">
            <a:extLst>
              <a:ext uri="{FF2B5EF4-FFF2-40B4-BE49-F238E27FC236}">
                <a16:creationId xmlns:a16="http://schemas.microsoft.com/office/drawing/2014/main" id="{61202DEE-5BE8-4280-9866-8B2985D6DFF5}"/>
              </a:ext>
            </a:extLst>
          </p:cNvPr>
          <p:cNvSpPr txBox="1"/>
          <p:nvPr/>
        </p:nvSpPr>
        <p:spPr>
          <a:xfrm>
            <a:off x="6767742" y="3770391"/>
            <a:ext cx="5210393"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High-level governance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Skills readiness path; capabilities required for managing their cloud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adoption team verified (RACI)</a:t>
            </a:r>
          </a:p>
        </p:txBody>
      </p:sp>
      <p:sp>
        <p:nvSpPr>
          <p:cNvPr id="32" name="TextBox 39">
            <a:extLst>
              <a:ext uri="{FF2B5EF4-FFF2-40B4-BE49-F238E27FC236}">
                <a16:creationId xmlns:a16="http://schemas.microsoft.com/office/drawing/2014/main" id="{1A7DE98C-A84F-4318-9E5A-08F7537EDF13}"/>
              </a:ext>
            </a:extLst>
          </p:cNvPr>
          <p:cNvSpPr txBox="1"/>
          <p:nvPr/>
        </p:nvSpPr>
        <p:spPr>
          <a:xfrm>
            <a:off x="6767742" y="465975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3 - Building the Plan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33" name="TextBox 49">
            <a:extLst>
              <a:ext uri="{FF2B5EF4-FFF2-40B4-BE49-F238E27FC236}">
                <a16:creationId xmlns:a16="http://schemas.microsoft.com/office/drawing/2014/main" id="{22754506-2FC8-405E-9A4D-FB774A50994B}"/>
              </a:ext>
            </a:extLst>
          </p:cNvPr>
          <p:cNvSpPr txBox="1"/>
          <p:nvPr/>
        </p:nvSpPr>
        <p:spPr>
          <a:xfrm>
            <a:off x="6767742" y="4944182"/>
            <a:ext cx="5210393"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Take inventory of your digital estate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Understanding cloud costs</a:t>
            </a:r>
          </a:p>
        </p:txBody>
      </p:sp>
      <p:sp>
        <p:nvSpPr>
          <p:cNvPr id="34" name="TextBox 39">
            <a:extLst>
              <a:ext uri="{FF2B5EF4-FFF2-40B4-BE49-F238E27FC236}">
                <a16:creationId xmlns:a16="http://schemas.microsoft.com/office/drawing/2014/main" id="{AFFA6F00-21A0-49BB-A4D0-9E068C70361C}"/>
              </a:ext>
            </a:extLst>
          </p:cNvPr>
          <p:cNvSpPr txBox="1"/>
          <p:nvPr/>
        </p:nvSpPr>
        <p:spPr>
          <a:xfrm>
            <a:off x="6767742" y="5568991"/>
            <a:ext cx="326290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4 - Presenting the plan to the customer</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8" name="Oval 50">
            <a:extLst>
              <a:ext uri="{FF2B5EF4-FFF2-40B4-BE49-F238E27FC236}">
                <a16:creationId xmlns:a16="http://schemas.microsoft.com/office/drawing/2014/main" id="{51F1402D-3FE2-4DEE-906F-53064A963318}"/>
              </a:ext>
              <a:ext uri="{C183D7F6-B498-43B3-948B-1728B52AA6E4}">
                <adec:decorative xmlns:adec="http://schemas.microsoft.com/office/drawing/2017/decorative" val="1"/>
              </a:ext>
            </a:extLst>
          </p:cNvPr>
          <p:cNvSpPr/>
          <p:nvPr/>
        </p:nvSpPr>
        <p:spPr bwMode="auto">
          <a:xfrm>
            <a:off x="6244991" y="348596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Oval 50">
            <a:extLst>
              <a:ext uri="{FF2B5EF4-FFF2-40B4-BE49-F238E27FC236}">
                <a16:creationId xmlns:a16="http://schemas.microsoft.com/office/drawing/2014/main" id="{7A9CCD75-D225-4887-9D5C-210F16CC63C7}"/>
              </a:ext>
              <a:ext uri="{C183D7F6-B498-43B3-948B-1728B52AA6E4}">
                <adec:decorative xmlns:adec="http://schemas.microsoft.com/office/drawing/2017/decorative" val="1"/>
              </a:ext>
            </a:extLst>
          </p:cNvPr>
          <p:cNvSpPr/>
          <p:nvPr/>
        </p:nvSpPr>
        <p:spPr bwMode="auto">
          <a:xfrm>
            <a:off x="6243280" y="556899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feld 34">
            <a:extLst>
              <a:ext uri="{FF2B5EF4-FFF2-40B4-BE49-F238E27FC236}">
                <a16:creationId xmlns:a16="http://schemas.microsoft.com/office/drawing/2014/main" id="{7F7D4E06-25E5-47AA-B95F-8427429242E4}"/>
              </a:ext>
            </a:extLst>
          </p:cNvPr>
          <p:cNvSpPr txBox="1"/>
          <p:nvPr/>
        </p:nvSpPr>
        <p:spPr>
          <a:xfrm>
            <a:off x="3300371" y="6067161"/>
            <a:ext cx="2763577"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Prerequisites </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Knowledge  (compared to AZ-900)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Subscription with owner rights </a:t>
            </a:r>
          </a:p>
        </p:txBody>
      </p:sp>
      <p:sp>
        <p:nvSpPr>
          <p:cNvPr id="2" name="Textfeld 1">
            <a:extLst>
              <a:ext uri="{FF2B5EF4-FFF2-40B4-BE49-F238E27FC236}">
                <a16:creationId xmlns:a16="http://schemas.microsoft.com/office/drawing/2014/main" id="{4DFF2D0A-06B7-4997-B124-0DCF11C00B8A}"/>
              </a:ext>
            </a:extLst>
          </p:cNvPr>
          <p:cNvSpPr txBox="1"/>
          <p:nvPr/>
        </p:nvSpPr>
        <p:spPr>
          <a:xfrm>
            <a:off x="10262171" y="420033"/>
            <a:ext cx="1423147"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dirty="0" err="1">
                <a:solidFill>
                  <a:schemeClr val="bg1"/>
                </a:solidFill>
              </a:rPr>
              <a:t>Techn</a:t>
            </a:r>
            <a:r>
              <a:rPr lang="en-US" sz="1600" dirty="0">
                <a:solidFill>
                  <a:schemeClr val="bg1"/>
                </a:solidFill>
              </a:rPr>
              <a:t>. Sales</a:t>
            </a:r>
          </a:p>
          <a:p>
            <a:pPr marL="342900" indent="-342900" algn="l">
              <a:buFont typeface="Arial" panose="020B0604020202020204" pitchFamily="34" charset="0"/>
              <a:buChar char="•"/>
            </a:pPr>
            <a:r>
              <a:rPr lang="en-US" sz="1600" dirty="0">
                <a:solidFill>
                  <a:schemeClr val="bg1"/>
                </a:solidFill>
              </a:rPr>
              <a:t>Consultants</a:t>
            </a:r>
          </a:p>
          <a:p>
            <a:pPr marL="342900" indent="-342900" algn="l">
              <a:buFont typeface="Arial" panose="020B0604020202020204" pitchFamily="34" charset="0"/>
              <a:buChar char="•"/>
            </a:pPr>
            <a:r>
              <a:rPr lang="en-US" sz="1600" dirty="0">
                <a:solidFill>
                  <a:schemeClr val="bg1"/>
                </a:solidFill>
              </a:rPr>
              <a:t>Architects</a:t>
            </a:r>
          </a:p>
        </p:txBody>
      </p:sp>
      <p:sp>
        <p:nvSpPr>
          <p:cNvPr id="36" name="Textfeld 35">
            <a:extLst>
              <a:ext uri="{FF2B5EF4-FFF2-40B4-BE49-F238E27FC236}">
                <a16:creationId xmlns:a16="http://schemas.microsoft.com/office/drawing/2014/main" id="{35EFEAD0-9785-4077-82A6-F6E5BD3C2FAF}"/>
              </a:ext>
            </a:extLst>
          </p:cNvPr>
          <p:cNvSpPr txBox="1"/>
          <p:nvPr/>
        </p:nvSpPr>
        <p:spPr>
          <a:xfrm>
            <a:off x="10149974" y="64428"/>
            <a:ext cx="1929828" cy="33855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dirty="0">
                <a:ln>
                  <a:noFill/>
                </a:ln>
                <a:solidFill>
                  <a:schemeClr val="bg1"/>
                </a:solidFill>
                <a:effectLst/>
                <a:uLnTx/>
                <a:uFillTx/>
                <a:latin typeface="Segoe UI"/>
                <a:ea typeface="+mn-ea"/>
                <a:cs typeface="+mn-cs"/>
              </a:rPr>
              <a:t>Target </a:t>
            </a:r>
            <a:r>
              <a:rPr kumimoji="0" lang="de-DE" sz="1600" b="1" i="0" u="none" strike="noStrike" kern="1200" cap="none" spc="0" normalizeH="0" baseline="0" noProof="0" dirty="0" err="1">
                <a:ln>
                  <a:noFill/>
                </a:ln>
                <a:solidFill>
                  <a:schemeClr val="bg1"/>
                </a:solidFill>
                <a:effectLst/>
                <a:uLnTx/>
                <a:uFillTx/>
                <a:latin typeface="Segoe UI"/>
                <a:ea typeface="+mn-ea"/>
                <a:cs typeface="+mn-cs"/>
              </a:rPr>
              <a:t>roles</a:t>
            </a:r>
            <a:r>
              <a:rPr kumimoji="0" lang="de-DE" sz="1600" b="1" i="0" u="none" strike="noStrike" kern="1200" cap="none" spc="0" normalizeH="0" baseline="0" noProof="0" dirty="0">
                <a:ln>
                  <a:noFill/>
                </a:ln>
                <a:solidFill>
                  <a:schemeClr val="bg1"/>
                </a:solidFill>
                <a:effectLst/>
                <a:uLnTx/>
                <a:uFillTx/>
                <a:latin typeface="Segoe UI"/>
              </a:rPr>
              <a:t>:</a:t>
            </a:r>
            <a:endParaRPr kumimoji="0" lang="de-DE"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57314C37-E9D3-4D2D-A938-93AB370048F9}"/>
              </a:ext>
            </a:extLst>
          </p:cNvPr>
          <p:cNvSpPr>
            <a:spLocks noGrp="1"/>
          </p:cNvSpPr>
          <p:nvPr>
            <p:ph type="title" idx="4294967295"/>
          </p:nvPr>
        </p:nvSpPr>
        <p:spPr>
          <a:xfrm>
            <a:off x="400713" y="545868"/>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GB" sz="3600" b="0" i="0" kern="1200" cap="none" spc="-50" baseline="0" dirty="0">
                <a:ln w="3175">
                  <a:noFill/>
                </a:ln>
                <a:solidFill>
                  <a:schemeClr val="bg1"/>
                </a:solidFill>
                <a:effectLst/>
              </a:rPr>
              <a:t>CAF Basic</a:t>
            </a:r>
            <a:endParaRPr lang="de-DE" dirty="0">
              <a:solidFill>
                <a:schemeClr val="bg1"/>
              </a:solidFill>
              <a:effectLst/>
            </a:endParaRPr>
          </a:p>
        </p:txBody>
      </p:sp>
    </p:spTree>
    <p:extLst>
      <p:ext uri="{BB962C8B-B14F-4D97-AF65-F5344CB8AC3E}">
        <p14:creationId xmlns:p14="http://schemas.microsoft.com/office/powerpoint/2010/main" val="42389049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over the next two days…</a:t>
            </a:r>
          </a:p>
        </p:txBody>
      </p:sp>
      <p:pic>
        <p:nvPicPr>
          <p:cNvPr id="6" name="Picture 2" descr="Timeline&#10;&#10;Description automatically generated">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descr="Timeline&#10;&#10;Description automatically generated">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able 4">
            <a:extLst>
              <a:ext uri="{FF2B5EF4-FFF2-40B4-BE49-F238E27FC236}">
                <a16:creationId xmlns:a16="http://schemas.microsoft.com/office/drawing/2014/main" id="{4366DAE7-7248-44E9-9558-51EA60CB8C86}"/>
              </a:ext>
            </a:extLst>
          </p:cNvPr>
          <p:cNvGraphicFramePr>
            <a:graphicFrameLocks noGrp="1"/>
          </p:cNvGraphicFramePr>
          <p:nvPr>
            <p:extLst>
              <p:ext uri="{D42A27DB-BD31-4B8C-83A1-F6EECF244321}">
                <p14:modId xmlns:p14="http://schemas.microsoft.com/office/powerpoint/2010/main" val="663207936"/>
              </p:ext>
            </p:extLst>
          </p:nvPr>
        </p:nvGraphicFramePr>
        <p:xfrm>
          <a:off x="588263" y="2311630"/>
          <a:ext cx="4589961" cy="2567233"/>
        </p:xfrm>
        <a:graphic>
          <a:graphicData uri="http://schemas.openxmlformats.org/drawingml/2006/table">
            <a:tbl>
              <a:tblPr firstRow="1" bandRow="1">
                <a:tableStyleId>{5C22544A-7EE6-4342-B048-85BDC9FD1C3A}</a:tableStyleId>
              </a:tblPr>
              <a:tblGrid>
                <a:gridCol w="1561813">
                  <a:extLst>
                    <a:ext uri="{9D8B030D-6E8A-4147-A177-3AD203B41FA5}">
                      <a16:colId xmlns:a16="http://schemas.microsoft.com/office/drawing/2014/main" val="3319471549"/>
                    </a:ext>
                  </a:extLst>
                </a:gridCol>
                <a:gridCol w="3028148">
                  <a:extLst>
                    <a:ext uri="{9D8B030D-6E8A-4147-A177-3AD203B41FA5}">
                      <a16:colId xmlns:a16="http://schemas.microsoft.com/office/drawing/2014/main" val="4136005157"/>
                    </a:ext>
                  </a:extLst>
                </a:gridCol>
              </a:tblGrid>
              <a:tr h="498618">
                <a:tc>
                  <a:txBody>
                    <a:bodyPr/>
                    <a:lstStyle/>
                    <a:p>
                      <a:r>
                        <a:rPr lang="de-DE" dirty="0"/>
                        <a:t>TAG 1</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r>
                        <a:rPr lang="de-DE" dirty="0"/>
                        <a:t>09:30 – 10:00</a:t>
                      </a:r>
                    </a:p>
                  </a:txBody>
                  <a:tcPr/>
                </a:tc>
                <a:tc>
                  <a:txBody>
                    <a:bodyPr/>
                    <a:lstStyle/>
                    <a:p>
                      <a:r>
                        <a:rPr lang="de-DE" dirty="0"/>
                        <a:t>Intro </a:t>
                      </a:r>
                    </a:p>
                  </a:txBody>
                  <a:tcPr/>
                </a:tc>
                <a:extLst>
                  <a:ext uri="{0D108BD9-81ED-4DB2-BD59-A6C34878D82A}">
                    <a16:rowId xmlns:a16="http://schemas.microsoft.com/office/drawing/2014/main" val="655615246"/>
                  </a:ext>
                </a:extLst>
              </a:tr>
              <a:tr h="498618">
                <a:tc>
                  <a:txBody>
                    <a:bodyPr/>
                    <a:lstStyle/>
                    <a:p>
                      <a:r>
                        <a:rPr lang="de-DE" dirty="0"/>
                        <a:t>10:10 – 12:00</a:t>
                      </a:r>
                    </a:p>
                  </a:txBody>
                  <a:tcPr/>
                </a:tc>
                <a:tc>
                  <a:txBody>
                    <a:bodyPr/>
                    <a:lstStyle/>
                    <a:p>
                      <a:r>
                        <a:rPr lang="de-DE" dirty="0" err="1"/>
                        <a:t>Challange</a:t>
                      </a:r>
                      <a:r>
                        <a:rPr lang="de-DE" dirty="0"/>
                        <a:t> 1 - </a:t>
                      </a:r>
                      <a:r>
                        <a:rPr lang="de-DE" dirty="0" err="1"/>
                        <a:t>Strategy</a:t>
                      </a:r>
                      <a:endParaRPr lang="de-DE" dirty="0"/>
                    </a:p>
                  </a:txBody>
                  <a:tcPr/>
                </a:tc>
                <a:extLst>
                  <a:ext uri="{0D108BD9-81ED-4DB2-BD59-A6C34878D82A}">
                    <a16:rowId xmlns:a16="http://schemas.microsoft.com/office/drawing/2014/main" val="2855514721"/>
                  </a:ext>
                </a:extLst>
              </a:tr>
              <a:tr h="498618">
                <a:tc>
                  <a:txBody>
                    <a:bodyPr/>
                    <a:lstStyle/>
                    <a:p>
                      <a:r>
                        <a:rPr lang="de-DE" dirty="0"/>
                        <a:t>12:45 – 14:15</a:t>
                      </a:r>
                    </a:p>
                  </a:txBody>
                  <a:tcPr/>
                </a:tc>
                <a:tc>
                  <a:txBody>
                    <a:bodyPr/>
                    <a:lstStyle/>
                    <a:p>
                      <a:r>
                        <a:rPr lang="de-DE" dirty="0" err="1"/>
                        <a:t>Challange</a:t>
                      </a:r>
                      <a:r>
                        <a:rPr lang="de-DE" dirty="0"/>
                        <a:t> 2 – Governance</a:t>
                      </a:r>
                    </a:p>
                  </a:txBody>
                  <a:tcPr/>
                </a:tc>
                <a:extLst>
                  <a:ext uri="{0D108BD9-81ED-4DB2-BD59-A6C34878D82A}">
                    <a16:rowId xmlns:a16="http://schemas.microsoft.com/office/drawing/2014/main" val="702941654"/>
                  </a:ext>
                </a:extLst>
              </a:tr>
              <a:tr h="572761">
                <a:tc>
                  <a:txBody>
                    <a:bodyPr/>
                    <a:lstStyle/>
                    <a:p>
                      <a:r>
                        <a:rPr lang="de-DE" dirty="0"/>
                        <a:t>14:30 – 15:00</a:t>
                      </a:r>
                    </a:p>
                  </a:txBody>
                  <a:tcPr/>
                </a:tc>
                <a:tc>
                  <a:txBody>
                    <a:bodyPr/>
                    <a:lstStyle/>
                    <a:p>
                      <a:r>
                        <a:rPr lang="de-DE" dirty="0"/>
                        <a:t>Talk </a:t>
                      </a:r>
                      <a:r>
                        <a:rPr lang="de-DE" dirty="0" err="1"/>
                        <a:t>about</a:t>
                      </a:r>
                      <a:r>
                        <a:rPr lang="de-DE" dirty="0"/>
                        <a:t> WAF </a:t>
                      </a:r>
                      <a:r>
                        <a:rPr lang="de-DE"/>
                        <a:t>(optional)</a:t>
                      </a:r>
                      <a:endParaRPr lang="de-DE" dirty="0"/>
                    </a:p>
                  </a:txBody>
                  <a:tcPr/>
                </a:tc>
                <a:extLst>
                  <a:ext uri="{0D108BD9-81ED-4DB2-BD59-A6C34878D82A}">
                    <a16:rowId xmlns:a16="http://schemas.microsoft.com/office/drawing/2014/main" val="741854825"/>
                  </a:ext>
                </a:extLst>
              </a:tr>
            </a:tbl>
          </a:graphicData>
        </a:graphic>
      </p:graphicFrame>
      <p:graphicFrame>
        <p:nvGraphicFramePr>
          <p:cNvPr id="7" name="Table 4">
            <a:extLst>
              <a:ext uri="{FF2B5EF4-FFF2-40B4-BE49-F238E27FC236}">
                <a16:creationId xmlns:a16="http://schemas.microsoft.com/office/drawing/2014/main" id="{59E8A6D7-0812-45C4-BA08-5E0F2DAD3805}"/>
              </a:ext>
            </a:extLst>
          </p:cNvPr>
          <p:cNvGraphicFramePr>
            <a:graphicFrameLocks noGrp="1"/>
          </p:cNvGraphicFramePr>
          <p:nvPr>
            <p:extLst>
              <p:ext uri="{D42A27DB-BD31-4B8C-83A1-F6EECF244321}">
                <p14:modId xmlns:p14="http://schemas.microsoft.com/office/powerpoint/2010/main" val="1006769389"/>
              </p:ext>
            </p:extLst>
          </p:nvPr>
        </p:nvGraphicFramePr>
        <p:xfrm>
          <a:off x="5901669" y="2311630"/>
          <a:ext cx="5876038" cy="2573592"/>
        </p:xfrm>
        <a:graphic>
          <a:graphicData uri="http://schemas.openxmlformats.org/drawingml/2006/table">
            <a:tbl>
              <a:tblPr firstRow="1" bandRow="1">
                <a:tableStyleId>{5C22544A-7EE6-4342-B048-85BDC9FD1C3A}</a:tableStyleId>
              </a:tblPr>
              <a:tblGrid>
                <a:gridCol w="1735837">
                  <a:extLst>
                    <a:ext uri="{9D8B030D-6E8A-4147-A177-3AD203B41FA5}">
                      <a16:colId xmlns:a16="http://schemas.microsoft.com/office/drawing/2014/main" val="3319471549"/>
                    </a:ext>
                  </a:extLst>
                </a:gridCol>
                <a:gridCol w="4140201">
                  <a:extLst>
                    <a:ext uri="{9D8B030D-6E8A-4147-A177-3AD203B41FA5}">
                      <a16:colId xmlns:a16="http://schemas.microsoft.com/office/drawing/2014/main" val="4136005157"/>
                    </a:ext>
                  </a:extLst>
                </a:gridCol>
              </a:tblGrid>
              <a:tr h="498618">
                <a:tc>
                  <a:txBody>
                    <a:bodyPr/>
                    <a:lstStyle/>
                    <a:p>
                      <a:r>
                        <a:rPr lang="de-DE" dirty="0"/>
                        <a:t>TAG 2</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r>
                        <a:rPr lang="de-DE" dirty="0"/>
                        <a:t>09:30 – 10:00</a:t>
                      </a:r>
                    </a:p>
                  </a:txBody>
                  <a:tcPr/>
                </a:tc>
                <a:tc>
                  <a:txBody>
                    <a:bodyPr/>
                    <a:lstStyle/>
                    <a:p>
                      <a:r>
                        <a:rPr lang="de-DE" dirty="0" err="1"/>
                        <a:t>Recap</a:t>
                      </a:r>
                      <a:r>
                        <a:rPr lang="de-DE" dirty="0"/>
                        <a:t> and Questions</a:t>
                      </a:r>
                    </a:p>
                  </a:txBody>
                  <a:tcPr/>
                </a:tc>
                <a:extLst>
                  <a:ext uri="{0D108BD9-81ED-4DB2-BD59-A6C34878D82A}">
                    <a16:rowId xmlns:a16="http://schemas.microsoft.com/office/drawing/2014/main" val="655615246"/>
                  </a:ext>
                </a:extLst>
              </a:tr>
              <a:tr h="498618">
                <a:tc>
                  <a:txBody>
                    <a:bodyPr/>
                    <a:lstStyle/>
                    <a:p>
                      <a:r>
                        <a:rPr lang="de-DE" dirty="0"/>
                        <a:t>10:10 – 11:40</a:t>
                      </a:r>
                    </a:p>
                  </a:txBody>
                  <a:tcPr/>
                </a:tc>
                <a:tc>
                  <a:txBody>
                    <a:bodyPr/>
                    <a:lstStyle/>
                    <a:p>
                      <a:r>
                        <a:rPr lang="de-DE" dirty="0" err="1"/>
                        <a:t>Challange</a:t>
                      </a:r>
                      <a:r>
                        <a:rPr lang="de-DE" dirty="0"/>
                        <a:t> 3 – </a:t>
                      </a:r>
                      <a:r>
                        <a:rPr lang="de-DE" dirty="0" err="1"/>
                        <a:t>Build</a:t>
                      </a:r>
                      <a:r>
                        <a:rPr lang="de-DE" dirty="0"/>
                        <a:t> </a:t>
                      </a:r>
                      <a:r>
                        <a:rPr lang="de-DE" dirty="0" err="1"/>
                        <a:t>your</a:t>
                      </a:r>
                      <a:r>
                        <a:rPr lang="de-DE" dirty="0"/>
                        <a:t> Plan</a:t>
                      </a:r>
                    </a:p>
                  </a:txBody>
                  <a:tcPr/>
                </a:tc>
                <a:extLst>
                  <a:ext uri="{0D108BD9-81ED-4DB2-BD59-A6C34878D82A}">
                    <a16:rowId xmlns:a16="http://schemas.microsoft.com/office/drawing/2014/main" val="2855514721"/>
                  </a:ext>
                </a:extLst>
              </a:tr>
              <a:tr h="498618">
                <a:tc>
                  <a:txBody>
                    <a:bodyPr/>
                    <a:lstStyle/>
                    <a:p>
                      <a:r>
                        <a:rPr lang="de-DE" dirty="0"/>
                        <a:t>12:15 – 13:45</a:t>
                      </a:r>
                    </a:p>
                  </a:txBody>
                  <a:tcPr/>
                </a:tc>
                <a:tc>
                  <a:txBody>
                    <a:bodyPr/>
                    <a:lstStyle/>
                    <a:p>
                      <a:r>
                        <a:rPr lang="de-DE" dirty="0" err="1"/>
                        <a:t>Challange</a:t>
                      </a:r>
                      <a:r>
                        <a:rPr lang="de-DE" dirty="0"/>
                        <a:t> 4 – </a:t>
                      </a:r>
                      <a:r>
                        <a:rPr lang="de-DE" dirty="0" err="1"/>
                        <a:t>Prepare</a:t>
                      </a:r>
                      <a:r>
                        <a:rPr lang="de-DE" dirty="0"/>
                        <a:t> </a:t>
                      </a:r>
                      <a:r>
                        <a:rPr lang="de-DE" dirty="0" err="1"/>
                        <a:t>your</a:t>
                      </a:r>
                      <a:r>
                        <a:rPr lang="de-DE" dirty="0"/>
                        <a:t> </a:t>
                      </a:r>
                      <a:r>
                        <a:rPr lang="de-DE" dirty="0" err="1"/>
                        <a:t>Slides</a:t>
                      </a:r>
                      <a:endParaRPr lang="de-DE" dirty="0"/>
                    </a:p>
                  </a:txBody>
                  <a:tcPr/>
                </a:tc>
                <a:extLst>
                  <a:ext uri="{0D108BD9-81ED-4DB2-BD59-A6C34878D82A}">
                    <a16:rowId xmlns:a16="http://schemas.microsoft.com/office/drawing/2014/main" val="702941654"/>
                  </a:ext>
                </a:extLst>
              </a:tr>
              <a:tr h="498618">
                <a:tc>
                  <a:txBody>
                    <a:bodyPr/>
                    <a:lstStyle/>
                    <a:p>
                      <a:r>
                        <a:rPr lang="de-DE" dirty="0"/>
                        <a:t>14:00 – 15:00</a:t>
                      </a:r>
                    </a:p>
                  </a:txBody>
                  <a:tcPr/>
                </a:tc>
                <a:tc>
                  <a:txBody>
                    <a:bodyPr/>
                    <a:lstStyle/>
                    <a:p>
                      <a:r>
                        <a:rPr lang="de-DE" dirty="0" err="1"/>
                        <a:t>Presenting</a:t>
                      </a:r>
                      <a:r>
                        <a:rPr lang="de-DE" dirty="0"/>
                        <a:t> </a:t>
                      </a:r>
                      <a:r>
                        <a:rPr lang="de-DE" dirty="0" err="1"/>
                        <a:t>your</a:t>
                      </a:r>
                      <a:r>
                        <a:rPr lang="de-DE" dirty="0"/>
                        <a:t> </a:t>
                      </a:r>
                      <a:r>
                        <a:rPr lang="de-DE" dirty="0" err="1"/>
                        <a:t>Slides</a:t>
                      </a:r>
                      <a:r>
                        <a:rPr lang="de-DE" dirty="0"/>
                        <a:t> &amp; Closing</a:t>
                      </a:r>
                    </a:p>
                    <a:p>
                      <a:r>
                        <a:rPr lang="de-DE" sz="1400" dirty="0"/>
                        <a:t>(</a:t>
                      </a:r>
                      <a:r>
                        <a:rPr lang="de-DE" sz="1400" dirty="0" err="1"/>
                        <a:t>each</a:t>
                      </a:r>
                      <a:r>
                        <a:rPr lang="de-DE" sz="1400" dirty="0"/>
                        <a:t> </a:t>
                      </a:r>
                      <a:r>
                        <a:rPr lang="de-DE" sz="1400" dirty="0" err="1"/>
                        <a:t>team</a:t>
                      </a:r>
                      <a:r>
                        <a:rPr lang="de-DE" sz="1400" dirty="0"/>
                        <a:t> </a:t>
                      </a:r>
                      <a:r>
                        <a:rPr lang="de-DE" sz="1400" dirty="0" err="1"/>
                        <a:t>has</a:t>
                      </a:r>
                      <a:r>
                        <a:rPr lang="de-DE" sz="1400" dirty="0"/>
                        <a:t> a 10 min. pitch)</a:t>
                      </a:r>
                    </a:p>
                  </a:txBody>
                  <a:tcPr/>
                </a:tc>
                <a:extLst>
                  <a:ext uri="{0D108BD9-81ED-4DB2-BD59-A6C34878D82A}">
                    <a16:rowId xmlns:a16="http://schemas.microsoft.com/office/drawing/2014/main" val="741854825"/>
                  </a:ext>
                </a:extLst>
              </a:tr>
            </a:tbl>
          </a:graphicData>
        </a:graphic>
      </p:graphicFrame>
    </p:spTree>
    <p:extLst>
      <p:ext uri="{BB962C8B-B14F-4D97-AF65-F5344CB8AC3E}">
        <p14:creationId xmlns:p14="http://schemas.microsoft.com/office/powerpoint/2010/main" val="11262139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842" y="4350114"/>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407393" y="2532448"/>
            <a:ext cx="6374080" cy="1793104"/>
          </a:xfrm>
        </p:spPr>
        <p:txBody>
          <a:bodyPr/>
          <a:lstStyle/>
          <a:p>
            <a:r>
              <a:rPr lang="en-US" sz="4000" dirty="0"/>
              <a:t>Cloud Adoption Framework for Azure | Overview</a:t>
            </a:r>
          </a:p>
        </p:txBody>
      </p:sp>
      <p:pic>
        <p:nvPicPr>
          <p:cNvPr id="6" name="Graphic 5">
            <a:extLst>
              <a:ext uri="{FF2B5EF4-FFF2-40B4-BE49-F238E27FC236}">
                <a16:creationId xmlns:a16="http://schemas.microsoft.com/office/drawing/2014/main" id="{E163DABD-A014-5346-B7F9-7CD8B46EFA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 uri="{C183D7F6-B498-43B3-948B-1728B52AA6E4}">
                <adec:decorative xmlns:adec="http://schemas.microsoft.com/office/drawing/2017/decorative" val="1"/>
              </a:ext>
            </a:extLst>
          </p:cNvPr>
          <p:cNvGrpSpPr/>
          <p:nvPr/>
        </p:nvGrpSpPr>
        <p:grpSpPr>
          <a:xfrm>
            <a:off x="744002" y="2174613"/>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cs typeface="Segoe UI Semilight" panose="020B0402040204020203" pitchFamily="34" charset="0"/>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of business leaders see digital transformation as a way of sparking innovation and finding efficiencies</a:t>
              </a:r>
              <a:r>
                <a:rPr kumimoji="0" lang="en-US" sz="1200" b="0" i="0" u="none" strike="noStrike" kern="1200" cap="none" spc="0" normalizeH="0" baseline="7000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1</a:t>
              </a:r>
              <a:r>
                <a:rPr kumimoji="0" lang="en-US" sz="16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 </a:t>
              </a:r>
            </a:p>
          </p:txBody>
        </p:sp>
      </p:grpSp>
      <p:sp>
        <p:nvSpPr>
          <p:cNvPr id="59" name="Title 58">
            <a:extLst>
              <a:ext uri="{FF2B5EF4-FFF2-40B4-BE49-F238E27FC236}">
                <a16:creationId xmlns:a16="http://schemas.microsoft.com/office/drawing/2014/main" id="{983D953C-5332-4032-8420-2FD6D46C27A1}"/>
              </a:ext>
            </a:extLst>
          </p:cNvPr>
          <p:cNvSpPr txBox="1">
            <a:spLocks noGrp="1"/>
          </p:cNvSpPr>
          <p:nvPr>
            <p:ph type="title" idx="4294967295"/>
          </p:nvPr>
        </p:nvSpPr>
        <p:spPr>
          <a:xfrm>
            <a:off x="723455" y="625886"/>
            <a:ext cx="5241736"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BE8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70000" noProof="0">
                <a:ln>
                  <a:noFill/>
                </a:ln>
                <a:solidFill>
                  <a:srgbClr val="FFFFFF"/>
                </a:solidFill>
                <a:effectLst/>
                <a:uLnTx/>
                <a:uFillTx/>
                <a:latin typeface="Segoe UI"/>
                <a:ea typeface="+mn-ea"/>
                <a:cs typeface="+mn-cs"/>
              </a:rPr>
              <a:t>1</a:t>
            </a:r>
            <a:r>
              <a:rPr kumimoji="0" lang="en-US" sz="1200" b="0" i="0" u="none" strike="noStrike" kern="1200" cap="none" spc="0" normalizeH="0" baseline="0" noProof="0">
                <a:ln>
                  <a:noFill/>
                </a:ln>
                <a:solidFill>
                  <a:srgbClr val="FFFFFF"/>
                </a:solidFill>
                <a:effectLst/>
                <a:uLnTx/>
                <a:uFillTx/>
                <a:latin typeface="Segoe UI"/>
                <a:ea typeface="+mn-ea"/>
                <a:cs typeface="+mn-cs"/>
              </a:rPr>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 uri="{C183D7F6-B498-43B3-948B-1728B52AA6E4}">
                <adec:decorative xmlns:adec="http://schemas.microsoft.com/office/drawing/2017/decorative" val="1"/>
              </a:ext>
            </a:extLst>
          </p:cNvPr>
          <p:cNvGrpSpPr/>
          <p:nvPr/>
        </p:nvGrpSpPr>
        <p:grpSpPr>
          <a:xfrm>
            <a:off x="7472807" y="2092331"/>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b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 uri="{C183D7F6-B498-43B3-948B-1728B52AA6E4}">
                <adec:decorative xmlns:adec="http://schemas.microsoft.com/office/drawing/2017/decorative" val="1"/>
              </a:ext>
            </a:extLst>
          </p:cNvPr>
          <p:cNvGrpSpPr/>
          <p:nvPr/>
        </p:nvGrpSpPr>
        <p:grpSpPr>
          <a:xfrm>
            <a:off x="744002" y="3998867"/>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 uri="{C183D7F6-B498-43B3-948B-1728B52AA6E4}">
                <adec:decorative xmlns:adec="http://schemas.microsoft.com/office/drawing/2017/decorative" val="1"/>
              </a:ext>
            </a:extLst>
          </p:cNvPr>
          <p:cNvGrpSpPr/>
          <p:nvPr/>
        </p:nvGrpSpPr>
        <p:grpSpPr>
          <a:xfrm>
            <a:off x="7624979" y="3904298"/>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have less than 4 years to complete a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5179716" y="2459862"/>
            <a:ext cx="1776740" cy="1777399"/>
          </a:xfrm>
          <a:prstGeom prst="rect">
            <a:avLst/>
          </a:prstGeom>
        </p:spPr>
      </p:pic>
      <p:pic>
        <p:nvPicPr>
          <p:cNvPr id="8" name="Graphic 7">
            <a:extLst>
              <a:ext uri="{FF2B5EF4-FFF2-40B4-BE49-F238E27FC236}">
                <a16:creationId xmlns:a16="http://schemas.microsoft.com/office/drawing/2014/main" id="{4AE2A8C5-103C-436C-BF2C-77C5E3F81F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91F6-9BD7-4E48-96A8-AE8402475C9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de-DE" dirty="0"/>
              <a:t>Cloud </a:t>
            </a:r>
            <a:r>
              <a:rPr lang="de-DE" dirty="0" err="1"/>
              <a:t>adoption</a:t>
            </a:r>
            <a:r>
              <a:rPr lang="de-DE" dirty="0"/>
              <a:t> </a:t>
            </a:r>
            <a:r>
              <a:rPr lang="de-DE" dirty="0" err="1"/>
              <a:t>is</a:t>
            </a:r>
            <a:r>
              <a:rPr lang="de-DE" dirty="0"/>
              <a:t> </a:t>
            </a:r>
            <a:r>
              <a:rPr lang="de-DE" dirty="0" err="1"/>
              <a:t>more</a:t>
            </a:r>
            <a:r>
              <a:rPr lang="de-DE" dirty="0"/>
              <a:t> </a:t>
            </a:r>
            <a:r>
              <a:rPr lang="de-DE" dirty="0" err="1"/>
              <a:t>than</a:t>
            </a:r>
            <a:r>
              <a:rPr lang="de-DE" dirty="0"/>
              <a:t> just </a:t>
            </a:r>
            <a:r>
              <a:rPr lang="de-DE" dirty="0" err="1"/>
              <a:t>technologie</a:t>
            </a:r>
            <a:endParaRPr lang="de-DE" dirty="0"/>
          </a:p>
        </p:txBody>
      </p:sp>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dcf5ddc1-fb1d-440f-849a-6450bddbaed7"/>
    <ds:schemaRef ds:uri="http://purl.org/dc/elements/1.1/"/>
    <ds:schemaRef ds:uri="http://schemas.microsoft.com/office/infopath/2007/PartnerControls"/>
    <ds:schemaRef ds:uri="http://schemas.openxmlformats.org/package/2006/metadata/core-properties"/>
    <ds:schemaRef ds:uri="965de625-df5b-42e9-a277-2113da4f1195"/>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0</TotalTime>
  <Words>5803</Words>
  <Application>Microsoft Office PowerPoint</Application>
  <PresentationFormat>Widescreen</PresentationFormat>
  <Paragraphs>759</Paragraphs>
  <Slides>37</Slides>
  <Notes>19</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37</vt:i4>
      </vt:variant>
    </vt:vector>
  </HeadingPairs>
  <TitlesOfParts>
    <vt:vector size="57"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CAF-Expert Hackathon Basic</vt:lpstr>
      <vt:lpstr>Why become a CAF Expert?</vt:lpstr>
      <vt:lpstr>Cloud Adoption Framework - Experts</vt:lpstr>
      <vt:lpstr>CAF Basic</vt:lpstr>
      <vt:lpstr>Our Journey over the next two days…</vt:lpstr>
      <vt:lpstr>Agenda</vt:lpstr>
      <vt:lpstr>Cloud Adoption Framework for Azure | Overview</vt:lpstr>
      <vt:lpstr>Digital transformation</vt:lpstr>
      <vt:lpstr>Cloud adoption is more than just technologie</vt:lpstr>
      <vt:lpstr>Overview: Microsoft Cloud Adoption Framework for Azure</vt:lpstr>
      <vt:lpstr>Achieve balance. Deliver modernization. Deli</vt:lpstr>
      <vt:lpstr>CAF as a iterative process </vt:lpstr>
      <vt:lpstr>Microsoft Cloud Adoption Framework for Azure Proven guidance to accelerate your cloud adoption journey</vt:lpstr>
      <vt:lpstr>Common motivations and scenarios</vt:lpstr>
      <vt:lpstr>Cloud Adoption Motivations</vt:lpstr>
      <vt:lpstr>Migrate existing workloads </vt:lpstr>
      <vt:lpstr>Build new products and services</vt:lpstr>
      <vt:lpstr>Unblock environment design and configuration</vt:lpstr>
      <vt:lpstr>Find your path—get started on your journey </vt:lpstr>
      <vt:lpstr>Tools, templates, and assessments</vt:lpstr>
      <vt:lpstr>Tools, templates, and assessments </vt:lpstr>
      <vt:lpstr>Customer Story</vt:lpstr>
      <vt:lpstr>Customer Digital Journey Varies  - But CAF can  help on all type of Customer Journeys</vt:lpstr>
      <vt:lpstr>Must do for every project </vt:lpstr>
      <vt:lpstr>Minimum viable product (MVP) </vt:lpstr>
      <vt:lpstr>Challenge 1</vt:lpstr>
      <vt:lpstr>Define strategy</vt:lpstr>
      <vt:lpstr>Challenge 1: Establish your Strategy</vt:lpstr>
      <vt:lpstr>Challenge 2</vt:lpstr>
      <vt:lpstr>Govern</vt:lpstr>
      <vt:lpstr>Plan</vt:lpstr>
      <vt:lpstr>Challenge 2: Governance</vt:lpstr>
      <vt:lpstr>Challenge 3</vt:lpstr>
      <vt:lpstr>Plan</vt:lpstr>
      <vt:lpstr>Challenge 3: Building the Plan</vt:lpstr>
      <vt:lpstr>Challenge 4</vt:lpstr>
      <vt:lpstr>Challenge 4: Presenting the plan to the customer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dc:title>
  <dc:subject>&lt;Event name&gt;</dc:subject>
  <dc:creator>Niels Ophey</dc:creator>
  <cp:keywords/>
  <dc:description/>
  <cp:lastModifiedBy>Niels Ophey</cp:lastModifiedBy>
  <cp:revision>9</cp:revision>
  <dcterms:created xsi:type="dcterms:W3CDTF">2021-03-05T08:54:14Z</dcterms:created>
  <dcterms:modified xsi:type="dcterms:W3CDTF">2022-03-01T08:17:25Z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